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1"/>
  </p:notesMasterIdLst>
  <p:sldIdLst>
    <p:sldId id="573" r:id="rId2"/>
    <p:sldId id="574" r:id="rId3"/>
    <p:sldId id="638" r:id="rId4"/>
    <p:sldId id="622" r:id="rId5"/>
    <p:sldId id="629" r:id="rId6"/>
    <p:sldId id="631" r:id="rId7"/>
    <p:sldId id="632" r:id="rId8"/>
    <p:sldId id="628" r:id="rId9"/>
    <p:sldId id="639" r:id="rId10"/>
    <p:sldId id="575" r:id="rId11"/>
    <p:sldId id="611" r:id="rId12"/>
    <p:sldId id="621" r:id="rId13"/>
    <p:sldId id="640" r:id="rId14"/>
    <p:sldId id="576" r:id="rId15"/>
    <p:sldId id="641" r:id="rId16"/>
    <p:sldId id="577" r:id="rId17"/>
    <p:sldId id="615" r:id="rId18"/>
    <p:sldId id="616" r:id="rId19"/>
    <p:sldId id="642" r:id="rId20"/>
    <p:sldId id="618" r:id="rId21"/>
    <p:sldId id="619" r:id="rId22"/>
    <p:sldId id="643" r:id="rId23"/>
    <p:sldId id="636" r:id="rId24"/>
    <p:sldId id="634" r:id="rId25"/>
    <p:sldId id="637" r:id="rId26"/>
    <p:sldId id="607" r:id="rId27"/>
    <p:sldId id="644" r:id="rId28"/>
    <p:sldId id="600" r:id="rId29"/>
    <p:sldId id="630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413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11/09/2024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64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06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0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71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19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03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69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45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00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41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36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628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29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29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27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51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63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36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13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66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94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73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93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20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287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11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376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7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9/11/2024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9/11/2024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9/11/2024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9/11/2024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9/11/2024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9/11/2024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9/11/2024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9/11/2024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9/11/2024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9/11/2024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9/11/2024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anualofmedicine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jp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jp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dirty="0"/>
              <a:t>Subjects’ Traces alignment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August 2024 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Necessity of Alignment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41" y="1487287"/>
            <a:ext cx="4979159" cy="45934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So far, we encountered several problems:</a:t>
            </a:r>
          </a:p>
          <a:p>
            <a:r>
              <a:rPr lang="en-US" sz="1600" dirty="0"/>
              <a:t>Distinguish between atrial and ventricular components into the ROV trace is not so easy</a:t>
            </a:r>
          </a:p>
          <a:p>
            <a:r>
              <a:rPr lang="en-US" sz="1600" dirty="0"/>
              <a:t>Traces are not directly comparable due to difference into the positions of the peaks</a:t>
            </a:r>
          </a:p>
          <a:p>
            <a:r>
              <a:rPr lang="en-US" sz="1600" dirty="0"/>
              <a:t>Population analysis isn’t possible in such situation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158B0A03-9A3C-B876-9440-FCC0550DB405}"/>
              </a:ext>
            </a:extLst>
          </p:cNvPr>
          <p:cNvGrpSpPr/>
          <p:nvPr/>
        </p:nvGrpSpPr>
        <p:grpSpPr>
          <a:xfrm>
            <a:off x="342649" y="3429000"/>
            <a:ext cx="4806879" cy="2889504"/>
            <a:chOff x="342649" y="3429000"/>
            <a:chExt cx="4806879" cy="2889504"/>
          </a:xfrm>
        </p:grpSpPr>
        <p:pic>
          <p:nvPicPr>
            <p:cNvPr id="7" name="Immagine 6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EB0E1239-7817-6BB9-5CB2-444842438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75" t="1639" r="9250" b="4123"/>
            <a:stretch/>
          </p:blipFill>
          <p:spPr>
            <a:xfrm>
              <a:off x="342649" y="3429000"/>
              <a:ext cx="4806879" cy="2889504"/>
            </a:xfrm>
            <a:prstGeom prst="rect">
              <a:avLst/>
            </a:prstGeom>
          </p:spPr>
        </p:pic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F93650A5-B377-21E8-9D29-440E53CDB4C3}"/>
                </a:ext>
              </a:extLst>
            </p:cNvPr>
            <p:cNvSpPr/>
            <p:nvPr/>
          </p:nvSpPr>
          <p:spPr>
            <a:xfrm>
              <a:off x="2478024" y="4014216"/>
              <a:ext cx="740664" cy="1554480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F08A263-2B53-77FF-6D72-4D2266DF7A0C}"/>
                </a:ext>
              </a:extLst>
            </p:cNvPr>
            <p:cNvSpPr txBox="1"/>
            <p:nvPr/>
          </p:nvSpPr>
          <p:spPr>
            <a:xfrm>
              <a:off x="2286000" y="3722495"/>
              <a:ext cx="1408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rgbClr val="C00000"/>
                  </a:solidFill>
                </a:rPr>
                <a:t>Atrial? Ventricular?</a:t>
              </a: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D6C38000-1314-DADB-6E23-573CC740815C}"/>
                </a:ext>
              </a:extLst>
            </p:cNvPr>
            <p:cNvSpPr/>
            <p:nvPr/>
          </p:nvSpPr>
          <p:spPr>
            <a:xfrm>
              <a:off x="3282696" y="4105656"/>
              <a:ext cx="566928" cy="1399032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67ACCAB4-1EAA-8E4A-62CA-F19DF39B3586}"/>
                </a:ext>
              </a:extLst>
            </p:cNvPr>
            <p:cNvSpPr/>
            <p:nvPr/>
          </p:nvSpPr>
          <p:spPr>
            <a:xfrm>
              <a:off x="1847088" y="4105656"/>
              <a:ext cx="566928" cy="1399032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30E5A827-779C-1A9C-23B1-63C3B0C391BF}"/>
              </a:ext>
            </a:extLst>
          </p:cNvPr>
          <p:cNvGrpSpPr/>
          <p:nvPr/>
        </p:nvGrpSpPr>
        <p:grpSpPr>
          <a:xfrm>
            <a:off x="6128494" y="1487287"/>
            <a:ext cx="5800636" cy="4699298"/>
            <a:chOff x="6128494" y="1487287"/>
            <a:chExt cx="5800636" cy="4699298"/>
          </a:xfrm>
        </p:grpSpPr>
        <p:sp>
          <p:nvSpPr>
            <p:cNvPr id="19" name="Segnaposto contenuto 2">
              <a:extLst>
                <a:ext uri="{FF2B5EF4-FFF2-40B4-BE49-F238E27FC236}">
                  <a16:creationId xmlns:a16="http://schemas.microsoft.com/office/drawing/2014/main" id="{5EB07923-B4D8-35BB-4E02-71A7EF96011C}"/>
                </a:ext>
              </a:extLst>
            </p:cNvPr>
            <p:cNvSpPr txBox="1">
              <a:spLocks/>
            </p:cNvSpPr>
            <p:nvPr/>
          </p:nvSpPr>
          <p:spPr>
            <a:xfrm>
              <a:off x="6539233" y="1487287"/>
              <a:ext cx="4979159" cy="3651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b="1" dirty="0">
                  <a:solidFill>
                    <a:srgbClr val="C00000"/>
                  </a:solidFill>
                </a:rPr>
                <a:t>It’s necessary to find out a way to align traces</a:t>
              </a:r>
              <a:endParaRPr lang="en-US" sz="1600" b="1" dirty="0">
                <a:solidFill>
                  <a:srgbClr val="C00000"/>
                </a:solidFill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b="1" dirty="0">
                <a:solidFill>
                  <a:srgbClr val="C00000"/>
                </a:solidFill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b="1" dirty="0">
                <a:solidFill>
                  <a:srgbClr val="C00000"/>
                </a:solidFill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b="1" dirty="0">
                <a:solidFill>
                  <a:srgbClr val="C00000"/>
                </a:solidFill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b="1" dirty="0">
                <a:solidFill>
                  <a:srgbClr val="C00000"/>
                </a:solidFill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6A2EFDB6-5651-BDB2-5312-9055F76EC536}"/>
                </a:ext>
              </a:extLst>
            </p:cNvPr>
            <p:cNvSpPr/>
            <p:nvPr/>
          </p:nvSpPr>
          <p:spPr>
            <a:xfrm>
              <a:off x="7437756" y="1952996"/>
              <a:ext cx="3182112" cy="72237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Key idea: align respect to QRS</a:t>
              </a:r>
            </a:p>
          </p:txBody>
        </p:sp>
        <p:pic>
          <p:nvPicPr>
            <p:cNvPr id="28" name="Immagine 27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5286E2BB-179B-546C-49CE-5DF585C20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4" t="3831" r="8956" b="6030"/>
            <a:stretch/>
          </p:blipFill>
          <p:spPr>
            <a:xfrm>
              <a:off x="6128494" y="2887669"/>
              <a:ext cx="5800636" cy="3298916"/>
            </a:xfrm>
            <a:prstGeom prst="rect">
              <a:avLst/>
            </a:prstGeom>
          </p:spPr>
        </p:pic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CA5F2766-21B9-3E64-6B35-B3D6CF74FF68}"/>
                </a:ext>
              </a:extLst>
            </p:cNvPr>
            <p:cNvSpPr/>
            <p:nvPr/>
          </p:nvSpPr>
          <p:spPr>
            <a:xfrm>
              <a:off x="8756904" y="3999494"/>
              <a:ext cx="740664" cy="1121146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C75E1CC3-8C32-FA3F-A7B4-57352EF8871D}"/>
                </a:ext>
              </a:extLst>
            </p:cNvPr>
            <p:cNvSpPr txBox="1"/>
            <p:nvPr/>
          </p:nvSpPr>
          <p:spPr>
            <a:xfrm>
              <a:off x="9463024" y="4283068"/>
              <a:ext cx="453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chemeClr val="accent2">
                      <a:lumMod val="75000"/>
                    </a:schemeClr>
                  </a:solidFill>
                </a:rPr>
                <a:t>QRS</a:t>
              </a:r>
              <a:r>
                <a:rPr lang="en-GB" sz="1200" i="1" dirty="0">
                  <a:solidFill>
                    <a:srgbClr val="C00000"/>
                  </a:solidFill>
                </a:rPr>
                <a:t> </a:t>
              </a:r>
            </a:p>
          </p:txBody>
        </p: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820845FC-231A-CCEE-020E-C4BE4ED22024}"/>
                </a:ext>
              </a:extLst>
            </p:cNvPr>
            <p:cNvCxnSpPr/>
            <p:nvPr/>
          </p:nvCxnSpPr>
          <p:spPr>
            <a:xfrm flipV="1">
              <a:off x="9123680" y="3078480"/>
              <a:ext cx="0" cy="176784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FACC90DD-476E-2C77-7DB7-3081780F658C}"/>
                </a:ext>
              </a:extLst>
            </p:cNvPr>
            <p:cNvCxnSpPr/>
            <p:nvPr/>
          </p:nvCxnSpPr>
          <p:spPr>
            <a:xfrm flipH="1">
              <a:off x="7437756" y="3665220"/>
              <a:ext cx="16459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2 35">
              <a:extLst>
                <a:ext uri="{FF2B5EF4-FFF2-40B4-BE49-F238E27FC236}">
                  <a16:creationId xmlns:a16="http://schemas.microsoft.com/office/drawing/2014/main" id="{D19E64B6-955A-0539-243E-30F2B85ABC41}"/>
                </a:ext>
              </a:extLst>
            </p:cNvPr>
            <p:cNvCxnSpPr>
              <a:cxnSpLocks/>
            </p:cNvCxnSpPr>
            <p:nvPr/>
          </p:nvCxnSpPr>
          <p:spPr>
            <a:xfrm>
              <a:off x="9174354" y="3665220"/>
              <a:ext cx="16459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0CE3A4-06B2-36FD-EE97-F487D5A387BD}"/>
                </a:ext>
              </a:extLst>
            </p:cNvPr>
            <p:cNvSpPr txBox="1"/>
            <p:nvPr/>
          </p:nvSpPr>
          <p:spPr>
            <a:xfrm>
              <a:off x="8034148" y="3438068"/>
              <a:ext cx="72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rgbClr val="C00000"/>
                  </a:solidFill>
                </a:rPr>
                <a:t>Atrial </a:t>
              </a: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FB320FB2-30C3-E93A-9248-1C1987190839}"/>
                </a:ext>
              </a:extLst>
            </p:cNvPr>
            <p:cNvSpPr txBox="1"/>
            <p:nvPr/>
          </p:nvSpPr>
          <p:spPr>
            <a:xfrm>
              <a:off x="9423348" y="3453528"/>
              <a:ext cx="969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rgbClr val="C00000"/>
                  </a:solidFill>
                </a:rPr>
                <a:t>Ventricular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78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 strategy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41" y="1487287"/>
            <a:ext cx="7841231" cy="21977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To </a:t>
            </a:r>
            <a:r>
              <a:rPr lang="en-US" sz="1800" b="1" dirty="0">
                <a:solidFill>
                  <a:srgbClr val="C00000"/>
                </a:solidFill>
              </a:rPr>
              <a:t>align Rov signals respect to the QRS </a:t>
            </a:r>
            <a:r>
              <a:rPr lang="en-US" sz="1800" dirty="0"/>
              <a:t>the following strategy is used:</a:t>
            </a:r>
          </a:p>
          <a:p>
            <a:r>
              <a:rPr lang="en-US" sz="1800" dirty="0"/>
              <a:t>For each Rov signal</a:t>
            </a:r>
          </a:p>
          <a:p>
            <a:pPr lvl="1"/>
            <a:r>
              <a:rPr lang="en-US" sz="1600" i="1" dirty="0"/>
              <a:t>Find the QRS </a:t>
            </a:r>
            <a:r>
              <a:rPr lang="en-US" sz="1600" dirty="0"/>
              <a:t>into another trace (i.e., ref or spare)</a:t>
            </a:r>
          </a:p>
          <a:p>
            <a:pPr lvl="1"/>
            <a:r>
              <a:rPr lang="en-US" sz="1600" dirty="0"/>
              <a:t>Define into the ROV trace </a:t>
            </a:r>
            <a:r>
              <a:rPr lang="en-US" sz="1600" i="1" dirty="0"/>
              <a:t>a </a:t>
            </a:r>
            <a:r>
              <a:rPr lang="en-GB" sz="1600" i="1" dirty="0"/>
              <a:t>neighbourhood</a:t>
            </a:r>
            <a:r>
              <a:rPr lang="en-US" sz="1600" i="1" dirty="0"/>
              <a:t> </a:t>
            </a:r>
            <a:r>
              <a:rPr lang="en-US" sz="1600" dirty="0"/>
              <a:t>into which there is the QRS</a:t>
            </a:r>
          </a:p>
          <a:p>
            <a:pPr lvl="1"/>
            <a:r>
              <a:rPr lang="en-US" sz="1600" dirty="0"/>
              <a:t>Find the peak into the </a:t>
            </a:r>
            <a:r>
              <a:rPr lang="en-GB" sz="1600" i="1" dirty="0"/>
              <a:t>neighbourhood</a:t>
            </a:r>
            <a:r>
              <a:rPr lang="en-US" sz="1600" i="1" dirty="0"/>
              <a:t> </a:t>
            </a:r>
            <a:r>
              <a:rPr lang="en-US" sz="1600" dirty="0"/>
              <a:t>of the Rov trace</a:t>
            </a:r>
          </a:p>
          <a:p>
            <a:pPr lvl="1"/>
            <a:r>
              <a:rPr lang="en-US" sz="1600" dirty="0"/>
              <a:t>Align the QRS with the Rov peak using </a:t>
            </a:r>
            <a:r>
              <a:rPr lang="en-US" sz="1600" i="1" dirty="0"/>
              <a:t>Nan-Padding</a:t>
            </a:r>
            <a:r>
              <a:rPr lang="en-US" sz="1600" dirty="0"/>
              <a:t> and maintaining the original length of the signal.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3037F90B-C523-1269-EAB6-A1E6257E14A0}"/>
              </a:ext>
            </a:extLst>
          </p:cNvPr>
          <p:cNvGrpSpPr/>
          <p:nvPr/>
        </p:nvGrpSpPr>
        <p:grpSpPr>
          <a:xfrm>
            <a:off x="1407033" y="3785616"/>
            <a:ext cx="9377934" cy="1310777"/>
            <a:chOff x="1102995" y="3867912"/>
            <a:chExt cx="9377934" cy="1310777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156EBA15-ACD2-F53D-723E-11A03D2FC224}"/>
                </a:ext>
              </a:extLst>
            </p:cNvPr>
            <p:cNvSpPr/>
            <p:nvPr/>
          </p:nvSpPr>
          <p:spPr>
            <a:xfrm>
              <a:off x="1102995" y="3867912"/>
              <a:ext cx="1795272" cy="13107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QRS detection</a:t>
              </a:r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BAD5D4B8-F726-6AD3-FAF7-A38B296E6C83}"/>
                </a:ext>
              </a:extLst>
            </p:cNvPr>
            <p:cNvSpPr/>
            <p:nvPr/>
          </p:nvSpPr>
          <p:spPr>
            <a:xfrm>
              <a:off x="3633216" y="3867912"/>
              <a:ext cx="1795272" cy="13107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Rov Neighborhood definition</a:t>
              </a:r>
              <a:endParaRPr lang="it-IT" dirty="0"/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620BA992-74F9-12C1-B1F4-6EE375022A6D}"/>
                </a:ext>
              </a:extLst>
            </p:cNvPr>
            <p:cNvSpPr/>
            <p:nvPr/>
          </p:nvSpPr>
          <p:spPr>
            <a:xfrm>
              <a:off x="6155436" y="3867912"/>
              <a:ext cx="1795272" cy="13107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Maximum into neighborhood localization</a:t>
              </a:r>
              <a:endParaRPr lang="it-IT" dirty="0"/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4844B33B-1844-DC79-D03C-518FEF03851C}"/>
                </a:ext>
              </a:extLst>
            </p:cNvPr>
            <p:cNvSpPr/>
            <p:nvPr/>
          </p:nvSpPr>
          <p:spPr>
            <a:xfrm>
              <a:off x="8685657" y="3867912"/>
              <a:ext cx="1795272" cy="13107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Peaks alignment</a:t>
              </a:r>
              <a:endParaRPr lang="it-IT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3AB5C4D5-E062-24A6-D4EE-028AD554B5B9}"/>
                </a:ext>
              </a:extLst>
            </p:cNvPr>
            <p:cNvCxnSpPr>
              <a:stCxn id="5" idx="3"/>
            </p:cNvCxnSpPr>
            <p:nvPr/>
          </p:nvCxnSpPr>
          <p:spPr>
            <a:xfrm>
              <a:off x="2898267" y="4523301"/>
              <a:ext cx="734949" cy="2979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D2176B17-3660-9A23-2C67-51D014B2788E}"/>
                </a:ext>
              </a:extLst>
            </p:cNvPr>
            <p:cNvCxnSpPr/>
            <p:nvPr/>
          </p:nvCxnSpPr>
          <p:spPr>
            <a:xfrm>
              <a:off x="5428488" y="4523300"/>
              <a:ext cx="734949" cy="2979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D58C4551-F0F2-D75E-C31D-B4BEA124516B}"/>
                </a:ext>
              </a:extLst>
            </p:cNvPr>
            <p:cNvCxnSpPr/>
            <p:nvPr/>
          </p:nvCxnSpPr>
          <p:spPr>
            <a:xfrm>
              <a:off x="7950708" y="4508197"/>
              <a:ext cx="734949" cy="2979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74A3485-5C17-2B47-C23F-45F0C2136C3F}"/>
              </a:ext>
            </a:extLst>
          </p:cNvPr>
          <p:cNvSpPr/>
          <p:nvPr/>
        </p:nvSpPr>
        <p:spPr>
          <a:xfrm>
            <a:off x="2859976" y="5340302"/>
            <a:ext cx="1437513" cy="2377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Base trace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FA922AA-BE63-FF37-4B52-F4634A9E53A1}"/>
              </a:ext>
            </a:extLst>
          </p:cNvPr>
          <p:cNvSpPr/>
          <p:nvPr/>
        </p:nvSpPr>
        <p:spPr>
          <a:xfrm>
            <a:off x="2859975" y="5733494"/>
            <a:ext cx="1437513" cy="2377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 trace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76FD255-64D0-B31C-D6B5-F3EBDB05E093}"/>
              </a:ext>
            </a:extLst>
          </p:cNvPr>
          <p:cNvSpPr/>
          <p:nvPr/>
        </p:nvSpPr>
        <p:spPr>
          <a:xfrm>
            <a:off x="2767584" y="5285232"/>
            <a:ext cx="1615440" cy="728817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B8D25E97-9C76-6D54-242E-2010742F8A3B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rot="10800000">
            <a:off x="2304670" y="5096393"/>
            <a:ext cx="462915" cy="553248"/>
          </a:xfrm>
          <a:prstGeom prst="bentConnector2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168DE7DA-392D-D0FB-F0F1-E662F72E14D5}"/>
              </a:ext>
            </a:extLst>
          </p:cNvPr>
          <p:cNvCxnSpPr>
            <a:cxnSpLocks/>
            <a:stCxn id="10" idx="3"/>
            <a:endCxn id="6" idx="2"/>
          </p:cNvCxnSpPr>
          <p:nvPr/>
        </p:nvCxnSpPr>
        <p:spPr>
          <a:xfrm flipV="1">
            <a:off x="4383024" y="5096393"/>
            <a:ext cx="451866" cy="553248"/>
          </a:xfrm>
          <a:prstGeom prst="bentConnector2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E63058C-741D-3C87-1853-A3A51718CAA9}"/>
              </a:ext>
            </a:extLst>
          </p:cNvPr>
          <p:cNvSpPr/>
          <p:nvPr/>
        </p:nvSpPr>
        <p:spPr>
          <a:xfrm>
            <a:off x="6549390" y="5649844"/>
            <a:ext cx="1615440" cy="321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Fiducial point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EF10D34-4164-5293-15E5-A62E1F2A3C1B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7357110" y="5096393"/>
            <a:ext cx="0" cy="55345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994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trace and control trace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37" y="1424683"/>
            <a:ext cx="5552183" cy="45435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To proceed with alignment, it’s necessary </a:t>
            </a:r>
            <a:r>
              <a:rPr lang="en-US" sz="1600" b="1" dirty="0"/>
              <a:t>define respect which signal align the Rov trace</a:t>
            </a:r>
            <a:r>
              <a:rPr lang="en-US" sz="1600" dirty="0"/>
              <a:t>. From now on we’ll use these names: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Base trace</a:t>
            </a:r>
            <a:r>
              <a:rPr lang="en-US" sz="1600" dirty="0"/>
              <a:t>: trace respect to align the Rov trace</a:t>
            </a:r>
          </a:p>
          <a:p>
            <a:r>
              <a:rPr lang="en-US" sz="1600" b="1" dirty="0">
                <a:solidFill>
                  <a:schemeClr val="accent2"/>
                </a:solidFill>
              </a:rPr>
              <a:t>Control trace</a:t>
            </a:r>
            <a:r>
              <a:rPr lang="en-US" sz="1600" dirty="0"/>
              <a:t>: trace used to define the </a:t>
            </a:r>
            <a:r>
              <a:rPr lang="en-GB" sz="1600" i="1" dirty="0"/>
              <a:t>neighbourhood </a:t>
            </a:r>
            <a:r>
              <a:rPr lang="en-GB" sz="1600" dirty="0"/>
              <a:t>into the Rov trace</a:t>
            </a:r>
          </a:p>
          <a:p>
            <a:pPr marL="0" indent="0">
              <a:buNone/>
            </a:pPr>
            <a:r>
              <a:rPr lang="en-GB" sz="1600" dirty="0"/>
              <a:t>The reason of such subdivision will be clear in the next slides. </a:t>
            </a:r>
          </a:p>
          <a:p>
            <a:pPr marL="0" indent="0">
              <a:buNone/>
            </a:pPr>
            <a:r>
              <a:rPr lang="en-GB" sz="1600" dirty="0"/>
              <a:t>Such division allow to build different strategies of alignment, explained into the next steps, here</a:t>
            </a:r>
            <a:r>
              <a:rPr lang="en-US" sz="1600" dirty="0"/>
              <a:t> quickly summarized:</a:t>
            </a:r>
          </a:p>
          <a:p>
            <a:r>
              <a:rPr lang="en-US" sz="1600" b="1" dirty="0"/>
              <a:t>Strategy 1:</a:t>
            </a:r>
            <a:r>
              <a:rPr lang="en-US" sz="1600" dirty="0"/>
              <a:t> </a:t>
            </a:r>
          </a:p>
          <a:p>
            <a:pPr lvl="1"/>
            <a:r>
              <a:rPr lang="en-US" sz="1400" b="1" dirty="0">
                <a:solidFill>
                  <a:srgbClr val="0070C0"/>
                </a:solidFill>
              </a:rPr>
              <a:t>Base trace</a:t>
            </a:r>
            <a:r>
              <a:rPr lang="en-US" sz="1400" dirty="0"/>
              <a:t>: ref trace</a:t>
            </a:r>
          </a:p>
          <a:p>
            <a:pPr lvl="1"/>
            <a:r>
              <a:rPr lang="en-US" sz="1400" b="1" dirty="0">
                <a:solidFill>
                  <a:schemeClr val="accent2"/>
                </a:solidFill>
              </a:rPr>
              <a:t>Control trace</a:t>
            </a:r>
            <a:r>
              <a:rPr lang="en-US" sz="1400" dirty="0"/>
              <a:t>: ref trace</a:t>
            </a:r>
          </a:p>
          <a:p>
            <a:r>
              <a:rPr lang="en-US" sz="1600" b="1" dirty="0"/>
              <a:t>Strategy 2:</a:t>
            </a:r>
          </a:p>
          <a:p>
            <a:pPr lvl="1"/>
            <a:r>
              <a:rPr lang="en-US" sz="1400" b="1" dirty="0">
                <a:solidFill>
                  <a:srgbClr val="0070C0"/>
                </a:solidFill>
              </a:rPr>
              <a:t>Base trace</a:t>
            </a:r>
            <a:r>
              <a:rPr lang="en-US" sz="1400" dirty="0"/>
              <a:t>: ref trace</a:t>
            </a:r>
          </a:p>
          <a:p>
            <a:pPr lvl="1"/>
            <a:r>
              <a:rPr lang="en-US" sz="1400" b="1" dirty="0">
                <a:solidFill>
                  <a:schemeClr val="accent2"/>
                </a:solidFill>
              </a:rPr>
              <a:t>Control trace</a:t>
            </a:r>
            <a:r>
              <a:rPr lang="en-US" sz="1400" dirty="0"/>
              <a:t>: spare2 trace</a:t>
            </a:r>
          </a:p>
          <a:p>
            <a:r>
              <a:rPr lang="en-US" sz="1600" b="1" dirty="0"/>
              <a:t>Strategy 3:</a:t>
            </a:r>
          </a:p>
          <a:p>
            <a:pPr lvl="1"/>
            <a:r>
              <a:rPr lang="en-US" sz="1400" b="1" dirty="0">
                <a:solidFill>
                  <a:srgbClr val="0070C0"/>
                </a:solidFill>
              </a:rPr>
              <a:t>Base trace</a:t>
            </a:r>
            <a:r>
              <a:rPr lang="en-US" sz="1400" dirty="0"/>
              <a:t>: spare1 trace</a:t>
            </a:r>
          </a:p>
          <a:p>
            <a:pPr lvl="1"/>
            <a:r>
              <a:rPr lang="en-US" sz="1400" b="1" dirty="0">
                <a:solidFill>
                  <a:schemeClr val="accent2"/>
                </a:solidFill>
              </a:rPr>
              <a:t>Control trace</a:t>
            </a:r>
            <a:r>
              <a:rPr lang="en-US" sz="1400" dirty="0"/>
              <a:t>: spare1 trace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 dirty="0"/>
          </a:p>
        </p:txBody>
      </p:sp>
      <p:pic>
        <p:nvPicPr>
          <p:cNvPr id="24" name="Immagine 23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C7A55A8D-CF8B-5DB7-9DD7-1A732200B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t="4627" r="8750" b="4301"/>
          <a:stretch/>
        </p:blipFill>
        <p:spPr>
          <a:xfrm>
            <a:off x="5659120" y="1694597"/>
            <a:ext cx="6278880" cy="4003678"/>
          </a:xfrm>
          <a:prstGeom prst="rect">
            <a:avLst/>
          </a:prstGeom>
        </p:spPr>
      </p:pic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188ECEC-156D-EBB7-0969-48195982AC12}"/>
              </a:ext>
            </a:extLst>
          </p:cNvPr>
          <p:cNvSpPr/>
          <p:nvPr/>
        </p:nvSpPr>
        <p:spPr>
          <a:xfrm>
            <a:off x="9509760" y="4348480"/>
            <a:ext cx="660400" cy="1127760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sz="105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4445986-F857-1D64-724F-419CC20A4A57}"/>
              </a:ext>
            </a:extLst>
          </p:cNvPr>
          <p:cNvSpPr txBox="1"/>
          <p:nvPr/>
        </p:nvSpPr>
        <p:spPr>
          <a:xfrm>
            <a:off x="9458895" y="5423955"/>
            <a:ext cx="853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2"/>
                </a:solidFill>
              </a:rPr>
              <a:t>Control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E8F3F7D0-61CC-F298-4C45-2FD94CF61C4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9839960" y="2484120"/>
            <a:ext cx="0" cy="186436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1CE8B488-6A27-D027-5B91-948021815912}"/>
              </a:ext>
            </a:extLst>
          </p:cNvPr>
          <p:cNvSpPr/>
          <p:nvPr/>
        </p:nvSpPr>
        <p:spPr>
          <a:xfrm>
            <a:off x="8651240" y="3103930"/>
            <a:ext cx="589280" cy="1066750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5EDF7F5-5F8A-AC00-ECF6-15464D21354D}"/>
              </a:ext>
            </a:extLst>
          </p:cNvPr>
          <p:cNvSpPr txBox="1"/>
          <p:nvPr/>
        </p:nvSpPr>
        <p:spPr>
          <a:xfrm>
            <a:off x="8077102" y="3707837"/>
            <a:ext cx="853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6"/>
                </a:solidFill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2947100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Corrections on previous declaration on data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Understanding signals and their nature.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Necessity of alignment</a:t>
            </a:r>
          </a:p>
          <a:p>
            <a:r>
              <a:rPr lang="en-US" sz="2000" dirty="0"/>
              <a:t>QRS detection: Pam-</a:t>
            </a:r>
            <a:r>
              <a:rPr lang="en-US" sz="2000" dirty="0" err="1"/>
              <a:t>Tompinks</a:t>
            </a:r>
            <a:r>
              <a:rPr lang="en-US" sz="2000" dirty="0"/>
              <a:t> algorithm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1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2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3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9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Pam-Tompkins algorithm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23" y="1487287"/>
            <a:ext cx="5455194" cy="37888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WarnockPro-Light"/>
              </a:rPr>
              <a:t>The </a:t>
            </a:r>
            <a:r>
              <a:rPr lang="en-US" sz="1400" b="1" dirty="0">
                <a:latin typeface="WarnockPro-Light"/>
              </a:rPr>
              <a:t>Pan-Tompkins algorithm</a:t>
            </a:r>
            <a:r>
              <a:rPr lang="en-US" sz="1400" dirty="0">
                <a:latin typeface="WarnockPro-Light"/>
              </a:rPr>
              <a:t>, </a:t>
            </a:r>
            <a:r>
              <a:rPr lang="en-US" sz="1400" i="1" dirty="0">
                <a:latin typeface="WarnockPro-Light"/>
              </a:rPr>
              <a:t>(Willis J. Tompkins and </a:t>
            </a:r>
            <a:r>
              <a:rPr lang="en-US" sz="1400" i="1" dirty="0" err="1">
                <a:latin typeface="WarnockPro-Light"/>
              </a:rPr>
              <a:t>Jiapu</a:t>
            </a:r>
            <a:r>
              <a:rPr lang="en-US" sz="1400" i="1" dirty="0">
                <a:latin typeface="WarnockPro-Light"/>
              </a:rPr>
              <a:t> Pan, 1985) </a:t>
            </a:r>
            <a:r>
              <a:rPr lang="en-US" sz="1400" dirty="0">
                <a:latin typeface="WarnockPro-Light"/>
              </a:rPr>
              <a:t>was designed to accurately detect QRS complexes in electrocardiogram (ECG) signals in real-time.</a:t>
            </a:r>
          </a:p>
          <a:p>
            <a:pPr marL="0" indent="0">
              <a:buNone/>
            </a:pPr>
            <a:r>
              <a:rPr lang="en-US" sz="1400" dirty="0">
                <a:latin typeface="WarnockPro-Light"/>
              </a:rPr>
              <a:t>The algorithm works through a </a:t>
            </a:r>
            <a:r>
              <a:rPr lang="en-US" sz="1400" b="1" dirty="0">
                <a:latin typeface="WarnockPro-Light"/>
              </a:rPr>
              <a:t>series of steps:</a:t>
            </a:r>
          </a:p>
          <a:p>
            <a:r>
              <a:rPr lang="en-US" sz="1400" b="1" dirty="0">
                <a:latin typeface="WarnockPro-Light"/>
              </a:rPr>
              <a:t>Bandpass Filtering</a:t>
            </a:r>
            <a:r>
              <a:rPr lang="en-US" sz="1400" dirty="0">
                <a:latin typeface="WarnockPro-Light"/>
              </a:rPr>
              <a:t>: It filters the ECG signal to remove noise and baseline drift, focusing on the QRS complex frequency range (5-15 Hz).</a:t>
            </a:r>
          </a:p>
          <a:p>
            <a:r>
              <a:rPr lang="en-US" sz="1400" b="1" dirty="0">
                <a:latin typeface="WarnockPro-Light"/>
              </a:rPr>
              <a:t>Differentiation</a:t>
            </a:r>
            <a:r>
              <a:rPr lang="en-US" sz="1400" dirty="0">
                <a:latin typeface="WarnockPro-Light"/>
              </a:rPr>
              <a:t>: The filtered signal is differentiated to highlight the high slopes of the QRS complex, which are its most distinctive feature.</a:t>
            </a:r>
          </a:p>
          <a:p>
            <a:r>
              <a:rPr lang="en-US" sz="1400" b="1" dirty="0">
                <a:latin typeface="WarnockPro-Light"/>
              </a:rPr>
              <a:t>Squaring</a:t>
            </a:r>
            <a:r>
              <a:rPr lang="en-US" sz="1400" dirty="0">
                <a:latin typeface="WarnockPro-Light"/>
              </a:rPr>
              <a:t>: The differentiated signal is squared to accentuate the large values and suppress smaller ones, enhancing the QRS complex peaks.</a:t>
            </a:r>
          </a:p>
          <a:p>
            <a:r>
              <a:rPr lang="en-US" sz="1400" b="1" dirty="0">
                <a:latin typeface="WarnockPro-Light"/>
              </a:rPr>
              <a:t>Moving Window Integration</a:t>
            </a:r>
            <a:r>
              <a:rPr lang="en-US" sz="1400" dirty="0">
                <a:latin typeface="WarnockPro-Light"/>
              </a:rPr>
              <a:t>: This step smooths the squared signal, producing a waveform that shows prominent peaks corresponding to the QRS complexes.</a:t>
            </a:r>
          </a:p>
          <a:p>
            <a:r>
              <a:rPr lang="en-US" sz="1400" b="1" dirty="0">
                <a:latin typeface="WarnockPro-Light"/>
              </a:rPr>
              <a:t>Thresholding</a:t>
            </a:r>
            <a:r>
              <a:rPr lang="en-US" sz="1400" dirty="0">
                <a:latin typeface="WarnockPro-Light"/>
              </a:rPr>
              <a:t>: The integrated signal is then compared against a dynamic threshold to detect the precise QRS complex locations.</a:t>
            </a:r>
          </a:p>
          <a:p>
            <a:pPr marL="0" indent="0">
              <a:buNone/>
            </a:pPr>
            <a:r>
              <a:rPr lang="en-US" sz="1400" dirty="0">
                <a:latin typeface="WarnockPro-Light"/>
              </a:rPr>
              <a:t>This algorithm is highly effective and has become a standard method for QRS detection due to its accuracy and relatively low computational complexity, making it suitable for real-time applications.</a:t>
            </a:r>
            <a:endParaRPr lang="en-GB" sz="1400" dirty="0">
              <a:latin typeface="WarnockPro-Light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14</a:t>
            </a:fld>
            <a:endParaRPr lang="en-US" dirty="0"/>
          </a:p>
        </p:txBody>
      </p:sp>
      <p:pic>
        <p:nvPicPr>
          <p:cNvPr id="12" name="Immagine 11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3C488B4B-F188-978B-82CD-DD6CC13E09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1" t="2821" r="8515" b="4798"/>
          <a:stretch/>
        </p:blipFill>
        <p:spPr>
          <a:xfrm>
            <a:off x="5955222" y="2105652"/>
            <a:ext cx="5848955" cy="33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3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Corrections on previous declaration on data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Understanding signals and their nature.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Necessity of alignment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QRS detection: Pam-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Tompinks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algorithm </a:t>
            </a:r>
          </a:p>
          <a:p>
            <a:r>
              <a:rPr lang="en-US" sz="2000" dirty="0"/>
              <a:t>Traces alignment: strategy 1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2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3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391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alignment: strategy 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399" y="2265830"/>
                <a:ext cx="5455194" cy="35693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1400" dirty="0">
                    <a:latin typeface="+mj-lt"/>
                  </a:rPr>
                  <a:t>For each signal:</a:t>
                </a:r>
              </a:p>
              <a:p>
                <a:r>
                  <a:rPr lang="en-GB" sz="1400" dirty="0">
                    <a:latin typeface="+mj-lt"/>
                  </a:rPr>
                  <a:t>On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reference</a:t>
                </a:r>
                <a:r>
                  <a:rPr lang="en-GB" sz="1400" dirty="0">
                    <a:latin typeface="+mj-lt"/>
                  </a:rPr>
                  <a:t>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signal</a:t>
                </a:r>
                <a:r>
                  <a:rPr lang="en-GB" sz="1400" dirty="0">
                    <a:latin typeface="+mj-lt"/>
                  </a:rPr>
                  <a:t> find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QRS</a:t>
                </a:r>
                <a:r>
                  <a:rPr lang="en-GB" sz="1400" dirty="0">
                    <a:latin typeface="+mj-lt"/>
                  </a:rPr>
                  <a:t> position</a:t>
                </a:r>
              </a:p>
              <a:p>
                <a:r>
                  <a:rPr lang="en-GB" sz="1400" dirty="0">
                    <a:latin typeface="+mj-lt"/>
                  </a:rPr>
                  <a:t>Then switch to the Rov signal: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Define a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neighbourhood</a:t>
                </a:r>
                <a:r>
                  <a:rPr lang="en-GB" sz="1400" dirty="0">
                    <a:latin typeface="+mj-lt"/>
                  </a:rPr>
                  <a:t> which contains the QRS position (i.e., QRS is the center)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𝑄𝑅𝑆</m:t>
                          </m:r>
                        </m:sup>
                      </m:sSup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𝑄𝑅𝑆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,…,+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>
                  <a:latin typeface="+mj-lt"/>
                </a:endParaRPr>
              </a:p>
              <a:p>
                <a:pPr marL="457200" lvl="1" indent="0">
                  <a:buNone/>
                </a:pPr>
                <a:r>
                  <a:rPr lang="en-GB" sz="1100" i="1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𝑤𝑖𝑛𝑑𝑜𝑤</m:t>
                        </m:r>
                      </m:sub>
                    </m:sSub>
                  </m:oMath>
                </a14:m>
                <a:r>
                  <a:rPr lang="en-GB" sz="1100" i="1" dirty="0">
                    <a:latin typeface="+mj-lt"/>
                  </a:rPr>
                  <a:t> is the window of time into which searching for the maximum 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Find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maximum</a:t>
                </a:r>
                <a:r>
                  <a:rPr lang="en-GB" sz="1400" dirty="0">
                    <a:latin typeface="+mj-lt"/>
                  </a:rPr>
                  <a:t> of the neighbourhood 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Compute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400" dirty="0">
                    <a:latin typeface="+mj-lt"/>
                  </a:rPr>
                  <a:t>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𝑄𝑅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𝑁𝑒𝑖𝑔h𝑏𝑜𝑢𝑟h𝑜𝑜𝑑</m:t>
                              </m:r>
                            </m:e>
                          </m:d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endParaRPr>
              </a:p>
              <a:p>
                <a:pPr lvl="1"/>
                <a:r>
                  <a:rPr lang="en-GB" sz="1400" dirty="0">
                    <a:latin typeface="+mj-lt"/>
                  </a:rPr>
                  <a:t>If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400" dirty="0">
                    <a:latin typeface="+mj-lt"/>
                  </a:rPr>
                  <a:t> is negative:</a:t>
                </a:r>
              </a:p>
              <a:p>
                <a:pPr lvl="2"/>
                <a:r>
                  <a:rPr lang="en-GB" sz="1100" dirty="0">
                    <a:latin typeface="+mj-lt"/>
                  </a:rPr>
                  <a:t>The QRS is before the maximum </a:t>
                </a:r>
                <a:r>
                  <a:rPr lang="en-GB" sz="1100" dirty="0">
                    <a:latin typeface="+mj-lt"/>
                    <a:sym typeface="Wingdings" panose="05000000000000000000" pitchFamily="2" charset="2"/>
                  </a:rPr>
                  <a:t> Nan-padding at the end of the signal</a:t>
                </a:r>
              </a:p>
              <a:p>
                <a:pPr lvl="2"/>
                <a:endParaRPr lang="en-GB" sz="900" dirty="0">
                  <a:latin typeface="+mj-lt"/>
                  <a:sym typeface="Wingdings" panose="05000000000000000000" pitchFamily="2" charset="2"/>
                </a:endParaRPr>
              </a:p>
              <a:p>
                <a:pPr lvl="1"/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If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distance</a:t>
                </a:r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 is positive</a:t>
                </a:r>
              </a:p>
              <a:p>
                <a:pPr lvl="2"/>
                <a:r>
                  <a:rPr lang="en-GB" sz="1100" dirty="0">
                    <a:latin typeface="+mj-lt"/>
                    <a:sym typeface="Wingdings" panose="05000000000000000000" pitchFamily="2" charset="2"/>
                  </a:rPr>
                  <a:t>The QRS is after the maximum  Nan-padding on top of the signal </a:t>
                </a:r>
                <a:endParaRPr lang="en-GB" sz="1100" dirty="0">
                  <a:latin typeface="+mj-lt"/>
                </a:endParaRPr>
              </a:p>
              <a:p>
                <a:pPr lvl="1"/>
                <a:endParaRPr lang="en-GB" sz="110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99" y="2265830"/>
                <a:ext cx="5455194" cy="3569345"/>
              </a:xfrm>
              <a:prstGeom prst="rect">
                <a:avLst/>
              </a:prstGeom>
              <a:blipFill>
                <a:blip r:embed="rId5"/>
                <a:stretch>
                  <a:fillRect l="-335" t="-855" b="-94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Example_of_alignment">
            <a:hlinkClick r:id="" action="ppaction://media"/>
            <a:extLst>
              <a:ext uri="{FF2B5EF4-FFF2-40B4-BE49-F238E27FC236}">
                <a16:creationId xmlns:a16="http://schemas.microsoft.com/office/drawing/2014/main" id="{5DBC852E-D997-BB2D-B497-BFA6CA24C4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8978" t="579" r="18555" b="-405"/>
          <a:stretch/>
        </p:blipFill>
        <p:spPr>
          <a:xfrm>
            <a:off x="7075360" y="1573676"/>
            <a:ext cx="4149471" cy="3710647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6A4A2D4-B8E4-BD84-D2FA-5C85DFE89FB0}"/>
              </a:ext>
            </a:extLst>
          </p:cNvPr>
          <p:cNvSpPr/>
          <p:nvPr/>
        </p:nvSpPr>
        <p:spPr>
          <a:xfrm>
            <a:off x="7075360" y="5535278"/>
            <a:ext cx="2066544" cy="6126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accent1"/>
                </a:solidFill>
                <a:latin typeface="+mj-lt"/>
              </a:rPr>
              <a:t>Hyperparameters</a:t>
            </a:r>
          </a:p>
          <a:p>
            <a:r>
              <a:rPr lang="en-GB" sz="1600" dirty="0">
                <a:latin typeface="+mj-lt"/>
              </a:rPr>
              <a:t>Time window: 0.01 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F22A4B3-854A-5596-F894-A1FA40FFC88D}"/>
              </a:ext>
            </a:extLst>
          </p:cNvPr>
          <p:cNvSpPr/>
          <p:nvPr/>
        </p:nvSpPr>
        <p:spPr>
          <a:xfrm>
            <a:off x="424399" y="1444753"/>
            <a:ext cx="5299745" cy="722375"/>
          </a:xfrm>
          <a:prstGeom prst="round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GB" sz="1400" dirty="0"/>
              <a:t>Assumption: </a:t>
            </a:r>
            <a:r>
              <a:rPr lang="en-GB" sz="1400" dirty="0">
                <a:solidFill>
                  <a:schemeClr val="tx1"/>
                </a:solidFill>
              </a:rPr>
              <a:t>Ref trace has inside </a:t>
            </a:r>
            <a:r>
              <a:rPr lang="en-GB" sz="1400" b="1" dirty="0">
                <a:solidFill>
                  <a:schemeClr val="tx1"/>
                </a:solidFill>
              </a:rPr>
              <a:t>always</a:t>
            </a:r>
            <a:r>
              <a:rPr lang="en-GB" sz="1400" dirty="0">
                <a:solidFill>
                  <a:schemeClr val="tx1"/>
                </a:solidFill>
              </a:rPr>
              <a:t> all information about  </a:t>
            </a:r>
            <a:r>
              <a:rPr lang="en-GB" sz="1400" b="1" dirty="0">
                <a:solidFill>
                  <a:schemeClr val="tx1"/>
                </a:solidFill>
              </a:rPr>
              <a:t>QRS</a:t>
            </a:r>
            <a:r>
              <a:rPr lang="en-GB" sz="1400" dirty="0">
                <a:solidFill>
                  <a:schemeClr val="tx1"/>
                </a:solidFill>
              </a:rPr>
              <a:t> position. </a:t>
            </a:r>
            <a:r>
              <a:rPr lang="en-GB" sz="1400" b="1" dirty="0">
                <a:solidFill>
                  <a:schemeClr val="tx1"/>
                </a:solidFill>
              </a:rPr>
              <a:t>Reference trace</a:t>
            </a:r>
            <a:r>
              <a:rPr lang="en-GB" sz="1400" dirty="0">
                <a:solidFill>
                  <a:schemeClr val="tx1"/>
                </a:solidFill>
              </a:rPr>
              <a:t> will act as </a:t>
            </a:r>
            <a:r>
              <a:rPr lang="en-GB" sz="1400" b="1" dirty="0">
                <a:solidFill>
                  <a:schemeClr val="tx1"/>
                </a:solidFill>
              </a:rPr>
              <a:t>base</a:t>
            </a:r>
            <a:r>
              <a:rPr lang="en-GB" sz="1400" dirty="0">
                <a:solidFill>
                  <a:schemeClr val="tx1"/>
                </a:solidFill>
              </a:rPr>
              <a:t> and </a:t>
            </a:r>
            <a:r>
              <a:rPr lang="en-GB" sz="1400" b="1" dirty="0">
                <a:solidFill>
                  <a:schemeClr val="tx1"/>
                </a:solidFill>
              </a:rPr>
              <a:t>control</a:t>
            </a:r>
            <a:r>
              <a:rPr lang="en-GB" sz="1400" dirty="0">
                <a:solidFill>
                  <a:schemeClr val="tx1"/>
                </a:solidFill>
              </a:rPr>
              <a:t> trace.</a:t>
            </a:r>
          </a:p>
        </p:txBody>
      </p:sp>
    </p:spTree>
    <p:extLst>
      <p:ext uri="{BB962C8B-B14F-4D97-AF65-F5344CB8AC3E}">
        <p14:creationId xmlns:p14="http://schemas.microsoft.com/office/powerpoint/2010/main" val="426991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1: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17</a:t>
            </a:fld>
            <a:endParaRPr lang="en-US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78100" y="1574963"/>
            <a:ext cx="3928145" cy="2746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+mj-lt"/>
              </a:rPr>
              <a:t>For some traces results are encouraging.</a:t>
            </a:r>
          </a:p>
          <a:p>
            <a:pPr lvl="1"/>
            <a:r>
              <a:rPr lang="en-GB" sz="1400" dirty="0">
                <a:latin typeface="+mj-lt"/>
              </a:rPr>
              <a:t>Clear distinction between </a:t>
            </a:r>
            <a:r>
              <a:rPr lang="en-GB" sz="1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atrial</a:t>
            </a:r>
            <a:r>
              <a:rPr lang="en-GB" sz="1400" dirty="0">
                <a:latin typeface="+mj-lt"/>
              </a:rPr>
              <a:t> and </a:t>
            </a:r>
            <a:r>
              <a:rPr lang="en-GB" sz="1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ventricular</a:t>
            </a:r>
            <a:r>
              <a:rPr lang="en-GB" sz="1400" dirty="0">
                <a:latin typeface="+mj-lt"/>
              </a:rPr>
              <a:t> components (and </a:t>
            </a:r>
            <a:r>
              <a:rPr lang="en-GB" sz="1400" b="1" dirty="0">
                <a:solidFill>
                  <a:srgbClr val="7030A0"/>
                </a:solidFill>
                <a:latin typeface="+mj-lt"/>
              </a:rPr>
              <a:t>His’ bundle</a:t>
            </a:r>
            <a:r>
              <a:rPr lang="en-GB" sz="1400" dirty="0">
                <a:latin typeface="+mj-lt"/>
              </a:rPr>
              <a:t>)</a:t>
            </a:r>
          </a:p>
          <a:p>
            <a:pPr lvl="1"/>
            <a:r>
              <a:rPr lang="en-GB" sz="1400" dirty="0">
                <a:latin typeface="+mj-lt"/>
              </a:rPr>
              <a:t>Division of components in accordance with the expected characteristics of MAPs </a:t>
            </a:r>
          </a:p>
          <a:p>
            <a:r>
              <a:rPr lang="en-GB" sz="1800" dirty="0">
                <a:latin typeface="+mj-lt"/>
              </a:rPr>
              <a:t>In other cases, the results are misleading</a:t>
            </a:r>
          </a:p>
          <a:p>
            <a:pPr lvl="1"/>
            <a:r>
              <a:rPr lang="en-GB" sz="1400" dirty="0">
                <a:latin typeface="+mj-lt"/>
              </a:rPr>
              <a:t> </a:t>
            </a:r>
            <a:r>
              <a:rPr lang="en-GB" sz="1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Atrial</a:t>
            </a:r>
            <a:r>
              <a:rPr lang="en-GB" sz="1400" dirty="0">
                <a:latin typeface="+mj-lt"/>
              </a:rPr>
              <a:t> signal aligned with the QRS, while the </a:t>
            </a:r>
            <a:r>
              <a:rPr lang="en-GB" sz="1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ventricular</a:t>
            </a:r>
            <a:r>
              <a:rPr lang="en-GB" sz="1400" dirty="0">
                <a:latin typeface="+mj-lt"/>
              </a:rPr>
              <a:t> one not.</a:t>
            </a:r>
          </a:p>
          <a:p>
            <a:pPr lvl="1"/>
            <a:endParaRPr lang="en-GB" sz="1400" dirty="0">
              <a:latin typeface="+mj-lt"/>
            </a:endParaRPr>
          </a:p>
          <a:p>
            <a:pPr lvl="1"/>
            <a:endParaRPr lang="en-GB" sz="1400" dirty="0">
              <a:latin typeface="+mj-lt"/>
            </a:endParaRPr>
          </a:p>
          <a:p>
            <a:pPr marL="0" indent="0">
              <a:buNone/>
            </a:pPr>
            <a:endParaRPr lang="en-GB" sz="1600" dirty="0">
              <a:latin typeface="+mj-lt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4E4B3463-387B-7BB0-9E51-E4F14A3D17F6}"/>
              </a:ext>
            </a:extLst>
          </p:cNvPr>
          <p:cNvGrpSpPr/>
          <p:nvPr/>
        </p:nvGrpSpPr>
        <p:grpSpPr>
          <a:xfrm>
            <a:off x="4558515" y="1573424"/>
            <a:ext cx="7360457" cy="4204044"/>
            <a:chOff x="4558515" y="1573424"/>
            <a:chExt cx="7360457" cy="4204044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2F1CE004-73E9-D80E-B824-F6F1CAB86AF9}"/>
                </a:ext>
              </a:extLst>
            </p:cNvPr>
            <p:cNvGrpSpPr/>
            <p:nvPr/>
          </p:nvGrpSpPr>
          <p:grpSpPr>
            <a:xfrm>
              <a:off x="4558515" y="1573424"/>
              <a:ext cx="7360457" cy="4204044"/>
              <a:chOff x="4558515" y="1573424"/>
              <a:chExt cx="7360457" cy="4204044"/>
            </a:xfrm>
          </p:grpSpPr>
          <p:pic>
            <p:nvPicPr>
              <p:cNvPr id="9" name="Immagine 8">
                <a:extLst>
                  <a:ext uri="{FF2B5EF4-FFF2-40B4-BE49-F238E27FC236}">
                    <a16:creationId xmlns:a16="http://schemas.microsoft.com/office/drawing/2014/main" id="{AC0556CF-38DE-C947-B4FD-3658AB5FDC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63" r="5063"/>
              <a:stretch/>
            </p:blipFill>
            <p:spPr>
              <a:xfrm>
                <a:off x="4558515" y="1573424"/>
                <a:ext cx="7360457" cy="4204044"/>
              </a:xfrm>
              <a:prstGeom prst="rect">
                <a:avLst/>
              </a:prstGeom>
            </p:spPr>
          </p:pic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976F15C2-40F2-6D00-B9B0-0D450E6DB0A9}"/>
                  </a:ext>
                </a:extLst>
              </p:cNvPr>
              <p:cNvGrpSpPr/>
              <p:nvPr/>
            </p:nvGrpSpPr>
            <p:grpSpPr>
              <a:xfrm>
                <a:off x="6793494" y="1892807"/>
                <a:ext cx="1730884" cy="585217"/>
                <a:chOff x="6793494" y="1892807"/>
                <a:chExt cx="1730884" cy="585217"/>
              </a:xfrm>
            </p:grpSpPr>
            <p:sp>
              <p:nvSpPr>
                <p:cNvPr id="12" name="Rettangolo con angoli arrotondati 11">
                  <a:extLst>
                    <a:ext uri="{FF2B5EF4-FFF2-40B4-BE49-F238E27FC236}">
                      <a16:creationId xmlns:a16="http://schemas.microsoft.com/office/drawing/2014/main" id="{78973BFA-ED40-80A8-79E5-F7B0FB65A48D}"/>
                    </a:ext>
                  </a:extLst>
                </p:cNvPr>
                <p:cNvSpPr/>
                <p:nvPr/>
              </p:nvSpPr>
              <p:spPr>
                <a:xfrm>
                  <a:off x="6793494" y="1892807"/>
                  <a:ext cx="457200" cy="585217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6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" name="Rettangolo con angoli arrotondati 12">
                  <a:extLst>
                    <a:ext uri="{FF2B5EF4-FFF2-40B4-BE49-F238E27FC236}">
                      <a16:creationId xmlns:a16="http://schemas.microsoft.com/office/drawing/2014/main" id="{6B3292B8-9744-7576-11F6-B587FFCBA80B}"/>
                    </a:ext>
                  </a:extLst>
                </p:cNvPr>
                <p:cNvSpPr/>
                <p:nvPr/>
              </p:nvSpPr>
              <p:spPr>
                <a:xfrm>
                  <a:off x="8067178" y="2048256"/>
                  <a:ext cx="457200" cy="246888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DD1ED61E-4893-4F6B-2455-B24898857E44}"/>
                </a:ext>
              </a:extLst>
            </p:cNvPr>
            <p:cNvSpPr/>
            <p:nvPr/>
          </p:nvSpPr>
          <p:spPr>
            <a:xfrm>
              <a:off x="5367998" y="1952244"/>
              <a:ext cx="777240" cy="2194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A 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6FE4E7B-9A4D-09C1-3262-F05CDD8D0159}"/>
              </a:ext>
            </a:extLst>
          </p:cNvPr>
          <p:cNvGrpSpPr/>
          <p:nvPr/>
        </p:nvGrpSpPr>
        <p:grpSpPr>
          <a:xfrm>
            <a:off x="4974455" y="1810512"/>
            <a:ext cx="6656713" cy="4200561"/>
            <a:chOff x="4561826" y="1563527"/>
            <a:chExt cx="7360457" cy="4215481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018AF1FB-D01E-8143-5C45-24D407075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6" r="9326"/>
            <a:stretch/>
          </p:blipFill>
          <p:spPr>
            <a:xfrm>
              <a:off x="4561826" y="1563527"/>
              <a:ext cx="7360457" cy="4215481"/>
            </a:xfrm>
            <a:prstGeom prst="rect">
              <a:avLst/>
            </a:prstGeom>
          </p:spPr>
        </p:pic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5663F81F-531C-17A0-4F02-2083D30F90DD}"/>
                </a:ext>
              </a:extLst>
            </p:cNvPr>
            <p:cNvSpPr/>
            <p:nvPr/>
          </p:nvSpPr>
          <p:spPr>
            <a:xfrm>
              <a:off x="6621508" y="1904464"/>
              <a:ext cx="457200" cy="411535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1F6D0477-083E-F10F-D2F1-D57A7F5ED876}"/>
                </a:ext>
              </a:extLst>
            </p:cNvPr>
            <p:cNvSpPr/>
            <p:nvPr/>
          </p:nvSpPr>
          <p:spPr>
            <a:xfrm>
              <a:off x="8238745" y="1925998"/>
              <a:ext cx="457200" cy="513069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B3813B5D-0B0D-8780-4873-FAE705B4B32D}"/>
                </a:ext>
              </a:extLst>
            </p:cNvPr>
            <p:cNvSpPr/>
            <p:nvPr/>
          </p:nvSpPr>
          <p:spPr>
            <a:xfrm>
              <a:off x="5057080" y="1904015"/>
              <a:ext cx="777240" cy="2194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B</a:t>
              </a:r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64E2ED5B-7273-8F6D-6DCD-82261F6D07B4}"/>
              </a:ext>
            </a:extLst>
          </p:cNvPr>
          <p:cNvGrpSpPr/>
          <p:nvPr/>
        </p:nvGrpSpPr>
        <p:grpSpPr>
          <a:xfrm>
            <a:off x="4600468" y="1810512"/>
            <a:ext cx="7478755" cy="4209195"/>
            <a:chOff x="4561826" y="1563527"/>
            <a:chExt cx="7360457" cy="4226918"/>
          </a:xfrm>
        </p:grpSpPr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E06C7829-F2C2-E674-CEEB-5D0C0C663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2" r="3942"/>
            <a:stretch/>
          </p:blipFill>
          <p:spPr>
            <a:xfrm>
              <a:off x="4561826" y="1563527"/>
              <a:ext cx="7360457" cy="4226918"/>
            </a:xfrm>
            <a:prstGeom prst="rect">
              <a:avLst/>
            </a:prstGeom>
          </p:spPr>
        </p:pic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D3882819-EC48-99E7-3E0B-DD027771AB70}"/>
                </a:ext>
              </a:extLst>
            </p:cNvPr>
            <p:cNvSpPr/>
            <p:nvPr/>
          </p:nvSpPr>
          <p:spPr>
            <a:xfrm>
              <a:off x="7056120" y="1954495"/>
              <a:ext cx="457200" cy="273262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96FC6885-2F69-98A1-483D-97B059271B66}"/>
                </a:ext>
              </a:extLst>
            </p:cNvPr>
            <p:cNvSpPr/>
            <p:nvPr/>
          </p:nvSpPr>
          <p:spPr>
            <a:xfrm>
              <a:off x="8238744" y="1954495"/>
              <a:ext cx="457200" cy="509941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98239CBF-AD72-8D91-AA28-DA53FB6D396E}"/>
                </a:ext>
              </a:extLst>
            </p:cNvPr>
            <p:cNvSpPr/>
            <p:nvPr/>
          </p:nvSpPr>
          <p:spPr>
            <a:xfrm>
              <a:off x="5317215" y="2097036"/>
              <a:ext cx="777240" cy="2194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C</a:t>
              </a:r>
            </a:p>
          </p:txBody>
        </p:sp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2141F200-69EC-C397-FE79-4AD56272209E}"/>
                </a:ext>
              </a:extLst>
            </p:cNvPr>
            <p:cNvSpPr/>
            <p:nvPr/>
          </p:nvSpPr>
          <p:spPr>
            <a:xfrm>
              <a:off x="7719219" y="1940662"/>
              <a:ext cx="367778" cy="382143"/>
            </a:xfrm>
            <a:prstGeom prst="roundRect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864C0C9D-F6B4-0543-40B4-21BF122C1D47}"/>
              </a:ext>
            </a:extLst>
          </p:cNvPr>
          <p:cNvGrpSpPr/>
          <p:nvPr/>
        </p:nvGrpSpPr>
        <p:grpSpPr>
          <a:xfrm>
            <a:off x="5030593" y="1967839"/>
            <a:ext cx="6642528" cy="4043234"/>
            <a:chOff x="4561826" y="1574964"/>
            <a:chExt cx="7288071" cy="4130892"/>
          </a:xfrm>
        </p:grpSpPr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392634E7-8A79-4D6A-57D5-9B70281E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3" r="7833"/>
            <a:stretch/>
          </p:blipFill>
          <p:spPr>
            <a:xfrm>
              <a:off x="4561826" y="1574964"/>
              <a:ext cx="7288071" cy="4130892"/>
            </a:xfrm>
            <a:prstGeom prst="rect">
              <a:avLst/>
            </a:prstGeom>
          </p:spPr>
        </p:pic>
        <p:sp>
          <p:nvSpPr>
            <p:cNvPr id="36" name="Rettangolo con angoli arrotondati 35">
              <a:extLst>
                <a:ext uri="{FF2B5EF4-FFF2-40B4-BE49-F238E27FC236}">
                  <a16:creationId xmlns:a16="http://schemas.microsoft.com/office/drawing/2014/main" id="{17FD94B3-68B2-2F39-4138-AE5E5606B258}"/>
                </a:ext>
              </a:extLst>
            </p:cNvPr>
            <p:cNvSpPr/>
            <p:nvPr/>
          </p:nvSpPr>
          <p:spPr>
            <a:xfrm>
              <a:off x="8087415" y="1909365"/>
              <a:ext cx="457200" cy="578935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Rettangolo con angoli arrotondati 36">
              <a:extLst>
                <a:ext uri="{FF2B5EF4-FFF2-40B4-BE49-F238E27FC236}">
                  <a16:creationId xmlns:a16="http://schemas.microsoft.com/office/drawing/2014/main" id="{446E50C7-5944-2CC2-A3D1-788D705D0DAE}"/>
                </a:ext>
              </a:extLst>
            </p:cNvPr>
            <p:cNvSpPr/>
            <p:nvPr/>
          </p:nvSpPr>
          <p:spPr>
            <a:xfrm>
              <a:off x="9175572" y="1909365"/>
              <a:ext cx="457200" cy="396217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Rettangolo con angoli arrotondati 38">
              <a:extLst>
                <a:ext uri="{FF2B5EF4-FFF2-40B4-BE49-F238E27FC236}">
                  <a16:creationId xmlns:a16="http://schemas.microsoft.com/office/drawing/2014/main" id="{BEB50609-0DAC-3D77-74E4-D251355E3EFC}"/>
                </a:ext>
              </a:extLst>
            </p:cNvPr>
            <p:cNvSpPr/>
            <p:nvPr/>
          </p:nvSpPr>
          <p:spPr>
            <a:xfrm>
              <a:off x="5106678" y="1823002"/>
              <a:ext cx="777240" cy="2194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A</a:t>
              </a:r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2D3C6475-5411-DEA1-808D-5562CFA92F1F}"/>
              </a:ext>
            </a:extLst>
          </p:cNvPr>
          <p:cNvGrpSpPr/>
          <p:nvPr/>
        </p:nvGrpSpPr>
        <p:grpSpPr>
          <a:xfrm>
            <a:off x="4818888" y="1967840"/>
            <a:ext cx="7100084" cy="3984248"/>
            <a:chOff x="4387323" y="1337685"/>
            <a:chExt cx="7730244" cy="4455991"/>
          </a:xfrm>
        </p:grpSpPr>
        <p:pic>
          <p:nvPicPr>
            <p:cNvPr id="42" name="Immagine 41">
              <a:extLst>
                <a:ext uri="{FF2B5EF4-FFF2-40B4-BE49-F238E27FC236}">
                  <a16:creationId xmlns:a16="http://schemas.microsoft.com/office/drawing/2014/main" id="{9642B0EB-E6C2-51DA-BD1F-B1E798493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0" r="4540"/>
            <a:stretch/>
          </p:blipFill>
          <p:spPr>
            <a:xfrm>
              <a:off x="4387323" y="1337685"/>
              <a:ext cx="7730244" cy="4455991"/>
            </a:xfrm>
            <a:prstGeom prst="rect">
              <a:avLst/>
            </a:prstGeom>
          </p:spPr>
        </p:pic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9BFE0773-CD55-A3C0-4F5E-765812720A9C}"/>
                </a:ext>
              </a:extLst>
            </p:cNvPr>
            <p:cNvSpPr/>
            <p:nvPr/>
          </p:nvSpPr>
          <p:spPr>
            <a:xfrm>
              <a:off x="8088566" y="1703882"/>
              <a:ext cx="457200" cy="389300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6E56D2D3-918B-B029-AE57-9206CF323E5B}"/>
                </a:ext>
              </a:extLst>
            </p:cNvPr>
            <p:cNvSpPr/>
            <p:nvPr/>
          </p:nvSpPr>
          <p:spPr>
            <a:xfrm>
              <a:off x="9122664" y="1703092"/>
              <a:ext cx="457200" cy="567929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Rettangolo con angoli arrotondati 44">
              <a:extLst>
                <a:ext uri="{FF2B5EF4-FFF2-40B4-BE49-F238E27FC236}">
                  <a16:creationId xmlns:a16="http://schemas.microsoft.com/office/drawing/2014/main" id="{09F54149-2B5B-7829-0C1F-05A147E9F56E}"/>
                </a:ext>
              </a:extLst>
            </p:cNvPr>
            <p:cNvSpPr/>
            <p:nvPr/>
          </p:nvSpPr>
          <p:spPr>
            <a:xfrm>
              <a:off x="5233994" y="1918013"/>
              <a:ext cx="777240" cy="2194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B</a:t>
              </a:r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191CA549-C84D-8C35-C9C0-49EE9D86D958}"/>
              </a:ext>
            </a:extLst>
          </p:cNvPr>
          <p:cNvGrpSpPr/>
          <p:nvPr/>
        </p:nvGrpSpPr>
        <p:grpSpPr>
          <a:xfrm>
            <a:off x="4974455" y="1967838"/>
            <a:ext cx="6698666" cy="3984248"/>
            <a:chOff x="4298068" y="1563525"/>
            <a:chExt cx="7672263" cy="4338896"/>
          </a:xfrm>
        </p:grpSpPr>
        <p:pic>
          <p:nvPicPr>
            <p:cNvPr id="48" name="Immagine 47">
              <a:extLst>
                <a:ext uri="{FF2B5EF4-FFF2-40B4-BE49-F238E27FC236}">
                  <a16:creationId xmlns:a16="http://schemas.microsoft.com/office/drawing/2014/main" id="{973698E8-AE96-EF30-A7A9-4053A231D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3" r="7223"/>
            <a:stretch/>
          </p:blipFill>
          <p:spPr>
            <a:xfrm>
              <a:off x="4298068" y="1563525"/>
              <a:ext cx="7672263" cy="4338896"/>
            </a:xfrm>
            <a:prstGeom prst="rect">
              <a:avLst/>
            </a:prstGeom>
          </p:spPr>
        </p:pic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581746D2-C70B-D017-E576-410A57738095}"/>
                </a:ext>
              </a:extLst>
            </p:cNvPr>
            <p:cNvSpPr/>
            <p:nvPr/>
          </p:nvSpPr>
          <p:spPr>
            <a:xfrm>
              <a:off x="7941725" y="2003661"/>
              <a:ext cx="457200" cy="315718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AD910738-99A2-6327-FB94-81CB6452D666}"/>
                </a:ext>
              </a:extLst>
            </p:cNvPr>
            <p:cNvSpPr/>
            <p:nvPr/>
          </p:nvSpPr>
          <p:spPr>
            <a:xfrm>
              <a:off x="9207102" y="1892806"/>
              <a:ext cx="457200" cy="579530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0395A358-64E7-DFE6-05C3-529DD723842F}"/>
                </a:ext>
              </a:extLst>
            </p:cNvPr>
            <p:cNvSpPr/>
            <p:nvPr/>
          </p:nvSpPr>
          <p:spPr>
            <a:xfrm>
              <a:off x="5040458" y="1974020"/>
              <a:ext cx="829738" cy="2197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225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Strategy 1: understanding misleading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18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1C7120-EEDE-C29A-BFBA-4E1C01497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35" y="1459855"/>
            <a:ext cx="3864137" cy="13205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WarnockPro-Light"/>
              </a:rPr>
              <a:t>Under the assumption that Rov trace has a QRS inside, it’s possible to deeper analyze the obtained results.</a:t>
            </a:r>
          </a:p>
          <a:p>
            <a:pPr marL="0" indent="0">
              <a:buNone/>
            </a:pPr>
            <a:endParaRPr lang="en-US" sz="1400" b="1" dirty="0">
              <a:solidFill>
                <a:schemeClr val="accent2"/>
              </a:solidFill>
              <a:latin typeface="WarnockPro-Light"/>
            </a:endParaRPr>
          </a:p>
          <a:p>
            <a:pPr marL="0" indent="0">
              <a:buNone/>
            </a:pPr>
            <a:endParaRPr lang="en-US" sz="1400" dirty="0">
              <a:latin typeface="WarnockPro-Light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116D7058-6DEB-6088-2056-4789E0CAF7F4}"/>
              </a:ext>
            </a:extLst>
          </p:cNvPr>
          <p:cNvGrpSpPr/>
          <p:nvPr/>
        </p:nvGrpSpPr>
        <p:grpSpPr>
          <a:xfrm>
            <a:off x="4544569" y="1624446"/>
            <a:ext cx="7452438" cy="4181993"/>
            <a:chOff x="4544569" y="1624446"/>
            <a:chExt cx="7452438" cy="4181993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0140E746-8DE7-C96F-F9B2-E2BB97AD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1" r="4261"/>
            <a:stretch/>
          </p:blipFill>
          <p:spPr>
            <a:xfrm>
              <a:off x="4544569" y="1624446"/>
              <a:ext cx="7452438" cy="4181993"/>
            </a:xfrm>
            <a:prstGeom prst="rect">
              <a:avLst/>
            </a:prstGeom>
          </p:spPr>
        </p:pic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3FB74DAD-0454-04D1-E695-5E2EF8841144}"/>
                </a:ext>
              </a:extLst>
            </p:cNvPr>
            <p:cNvSpPr/>
            <p:nvPr/>
          </p:nvSpPr>
          <p:spPr>
            <a:xfrm>
              <a:off x="8055864" y="1995978"/>
              <a:ext cx="804672" cy="1222710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051BA294-656F-1470-0D9A-24181D7A3DA5}"/>
                </a:ext>
              </a:extLst>
            </p:cNvPr>
            <p:cNvSpPr txBox="1"/>
            <p:nvPr/>
          </p:nvSpPr>
          <p:spPr>
            <a:xfrm rot="16200000">
              <a:off x="6957546" y="2713749"/>
              <a:ext cx="1743318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1"/>
                  </a:solidFill>
                </a:rPr>
                <a:t>Not correctly aligned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55F5BE4-443B-E273-B8DB-D2E2681909B8}"/>
                </a:ext>
              </a:extLst>
            </p:cNvPr>
            <p:cNvSpPr txBox="1"/>
            <p:nvPr/>
          </p:nvSpPr>
          <p:spPr>
            <a:xfrm rot="16200000">
              <a:off x="9245456" y="3555458"/>
              <a:ext cx="147509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6">
                      <a:lumMod val="75000"/>
                    </a:schemeClr>
                  </a:solidFill>
                </a:rPr>
                <a:t> Correctly aligned</a:t>
              </a:r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2E38B08A-2ADF-E7C8-7145-9AC3B7AF86FB}"/>
                </a:ext>
              </a:extLst>
            </p:cNvPr>
            <p:cNvSpPr/>
            <p:nvPr/>
          </p:nvSpPr>
          <p:spPr>
            <a:xfrm>
              <a:off x="9006078" y="1773286"/>
              <a:ext cx="804672" cy="3822842"/>
            </a:xfrm>
            <a:prstGeom prst="roundRect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EE678B48-92A0-E143-DC68-2E2CE7C5AB01}"/>
              </a:ext>
            </a:extLst>
          </p:cNvPr>
          <p:cNvGrpSpPr/>
          <p:nvPr/>
        </p:nvGrpSpPr>
        <p:grpSpPr>
          <a:xfrm>
            <a:off x="4975765" y="1624446"/>
            <a:ext cx="6701122" cy="4110629"/>
            <a:chOff x="5008985" y="1624445"/>
            <a:chExt cx="7104480" cy="3971682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D695B2A0-CE4A-DEC7-43C5-8FC12A672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19" r="8408"/>
            <a:stretch/>
          </p:blipFill>
          <p:spPr>
            <a:xfrm>
              <a:off x="5008985" y="1624445"/>
              <a:ext cx="7104480" cy="3971682"/>
            </a:xfrm>
            <a:prstGeom prst="rect">
              <a:avLst/>
            </a:prstGeom>
          </p:spPr>
        </p:pic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2AA642AC-49AB-81DE-86FA-6D2B3DE4FA59}"/>
                </a:ext>
              </a:extLst>
            </p:cNvPr>
            <p:cNvSpPr/>
            <p:nvPr/>
          </p:nvSpPr>
          <p:spPr>
            <a:xfrm>
              <a:off x="8202109" y="1983419"/>
              <a:ext cx="804672" cy="1181380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1484C6C4-B982-1BC6-6518-9C838EE781E9}"/>
                </a:ext>
              </a:extLst>
            </p:cNvPr>
            <p:cNvSpPr txBox="1"/>
            <p:nvPr/>
          </p:nvSpPr>
          <p:spPr>
            <a:xfrm rot="16200000">
              <a:off x="7084941" y="2701189"/>
              <a:ext cx="1743318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1"/>
                  </a:solidFill>
                </a:rPr>
                <a:t>Not correctly aligned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686D921C-4D8F-6416-EAA6-6EB93D1DB823}"/>
                </a:ext>
              </a:extLst>
            </p:cNvPr>
            <p:cNvSpPr txBox="1"/>
            <p:nvPr/>
          </p:nvSpPr>
          <p:spPr>
            <a:xfrm rot="16200000">
              <a:off x="9333841" y="3555457"/>
              <a:ext cx="147509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6">
                      <a:lumMod val="75000"/>
                    </a:schemeClr>
                  </a:solidFill>
                </a:rPr>
                <a:t> Correctly aligned</a:t>
              </a:r>
            </a:p>
          </p:txBody>
        </p:sp>
        <p:sp>
          <p:nvSpPr>
            <p:cNvPr id="41" name="Rettangolo con angoli arrotondati 40">
              <a:extLst>
                <a:ext uri="{FF2B5EF4-FFF2-40B4-BE49-F238E27FC236}">
                  <a16:creationId xmlns:a16="http://schemas.microsoft.com/office/drawing/2014/main" id="{104BC90A-E9ED-A4D8-4596-82BD3C8D9FEE}"/>
                </a:ext>
              </a:extLst>
            </p:cNvPr>
            <p:cNvSpPr/>
            <p:nvPr/>
          </p:nvSpPr>
          <p:spPr>
            <a:xfrm>
              <a:off x="9094463" y="1773285"/>
              <a:ext cx="804672" cy="3822842"/>
            </a:xfrm>
            <a:prstGeom prst="roundRect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6DC31C45-EE85-D015-9129-48D8A1DF3188}"/>
              </a:ext>
            </a:extLst>
          </p:cNvPr>
          <p:cNvGrpSpPr/>
          <p:nvPr/>
        </p:nvGrpSpPr>
        <p:grpSpPr>
          <a:xfrm>
            <a:off x="4975765" y="1624446"/>
            <a:ext cx="6774275" cy="4310010"/>
            <a:chOff x="4616726" y="1402337"/>
            <a:chExt cx="7460846" cy="4285061"/>
          </a:xfrm>
        </p:grpSpPr>
        <p:pic>
          <p:nvPicPr>
            <p:cNvPr id="58" name="Immagine 57">
              <a:extLst>
                <a:ext uri="{FF2B5EF4-FFF2-40B4-BE49-F238E27FC236}">
                  <a16:creationId xmlns:a16="http://schemas.microsoft.com/office/drawing/2014/main" id="{20759730-3D44-E148-31D2-F87BDC983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98" r="7876"/>
            <a:stretch/>
          </p:blipFill>
          <p:spPr>
            <a:xfrm>
              <a:off x="4616726" y="1402337"/>
              <a:ext cx="7460846" cy="4285061"/>
            </a:xfrm>
            <a:prstGeom prst="rect">
              <a:avLst/>
            </a:prstGeom>
          </p:spPr>
        </p:pic>
        <p:sp>
          <p:nvSpPr>
            <p:cNvPr id="52" name="Rettangolo con angoli arrotondati 51">
              <a:extLst>
                <a:ext uri="{FF2B5EF4-FFF2-40B4-BE49-F238E27FC236}">
                  <a16:creationId xmlns:a16="http://schemas.microsoft.com/office/drawing/2014/main" id="{3D49DA77-F1FA-8BBC-FF1E-DDBF4F2AF54F}"/>
                </a:ext>
              </a:extLst>
            </p:cNvPr>
            <p:cNvSpPr/>
            <p:nvPr/>
          </p:nvSpPr>
          <p:spPr>
            <a:xfrm>
              <a:off x="7784547" y="1771718"/>
              <a:ext cx="804673" cy="1200974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B19AD8EC-A169-03B9-2B9A-BB94AA3E5A83}"/>
                </a:ext>
              </a:extLst>
            </p:cNvPr>
            <p:cNvSpPr txBox="1"/>
            <p:nvPr/>
          </p:nvSpPr>
          <p:spPr>
            <a:xfrm rot="16200000">
              <a:off x="6620527" y="2518507"/>
              <a:ext cx="1743318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1"/>
                  </a:solidFill>
                </a:rPr>
                <a:t>Not correctly aligned</a:t>
              </a:r>
            </a:p>
          </p:txBody>
        </p: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E5D1FB37-2A89-23E7-A173-7112CC4C9E1E}"/>
                </a:ext>
              </a:extLst>
            </p:cNvPr>
            <p:cNvSpPr txBox="1"/>
            <p:nvPr/>
          </p:nvSpPr>
          <p:spPr>
            <a:xfrm rot="16200000">
              <a:off x="9968582" y="3597667"/>
              <a:ext cx="147509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accent6">
                      <a:lumMod val="75000"/>
                    </a:schemeClr>
                  </a:solidFill>
                </a:rPr>
                <a:t> Correctly aligned</a:t>
              </a:r>
            </a:p>
          </p:txBody>
        </p:sp>
        <p:sp>
          <p:nvSpPr>
            <p:cNvPr id="55" name="Rettangolo con angoli arrotondati 54">
              <a:extLst>
                <a:ext uri="{FF2B5EF4-FFF2-40B4-BE49-F238E27FC236}">
                  <a16:creationId xmlns:a16="http://schemas.microsoft.com/office/drawing/2014/main" id="{EC7068D8-3186-6146-B2D3-E0D6D926AC94}"/>
                </a:ext>
              </a:extLst>
            </p:cNvPr>
            <p:cNvSpPr/>
            <p:nvPr/>
          </p:nvSpPr>
          <p:spPr>
            <a:xfrm>
              <a:off x="9728226" y="1701995"/>
              <a:ext cx="804671" cy="3385392"/>
            </a:xfrm>
            <a:prstGeom prst="roundRect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F663FAA0-94D1-973C-7BE9-243370499CC7}"/>
              </a:ext>
            </a:extLst>
          </p:cNvPr>
          <p:cNvSpPr/>
          <p:nvPr/>
        </p:nvSpPr>
        <p:spPr>
          <a:xfrm>
            <a:off x="673579" y="2293843"/>
            <a:ext cx="3144785" cy="8425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WarnockPro-Light"/>
              </a:rPr>
              <a:t>When the ROV signal is not correctly aligned, even other traces, like the spare2, are not [strategy 2]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72DF1B3-8BF9-A42D-6011-A9D744A178FA}"/>
              </a:ext>
            </a:extLst>
          </p:cNvPr>
          <p:cNvSpPr/>
          <p:nvPr/>
        </p:nvSpPr>
        <p:spPr>
          <a:xfrm>
            <a:off x="673578" y="3429000"/>
            <a:ext cx="3144785" cy="8425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WarnockPro-Light"/>
              </a:rPr>
              <a:t>What if Ref trace is not a signal with a QRS inside? (i.e., CS signal) [strategy 3]</a:t>
            </a:r>
          </a:p>
        </p:txBody>
      </p:sp>
    </p:spTree>
    <p:extLst>
      <p:ext uri="{BB962C8B-B14F-4D97-AF65-F5344CB8AC3E}">
        <p14:creationId xmlns:p14="http://schemas.microsoft.com/office/powerpoint/2010/main" val="15189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Corrections on previous declaration on data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Understanding signals and their nature.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Necessity of alignment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QRS detection: Pam-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Tompinks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algorithm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1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/>
              <a:t>Traces alignment: strategy 2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3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32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/>
              <a:t>Corrections on previous declaration on data</a:t>
            </a:r>
          </a:p>
          <a:p>
            <a:pPr lvl="1"/>
            <a:r>
              <a:rPr lang="en-US" sz="1800" dirty="0"/>
              <a:t>Understanding signals and their nature.</a:t>
            </a:r>
          </a:p>
          <a:p>
            <a:r>
              <a:rPr lang="en-US" sz="2000" dirty="0"/>
              <a:t>Necessity of alignment</a:t>
            </a:r>
          </a:p>
          <a:p>
            <a:r>
              <a:rPr lang="en-US" sz="2000" dirty="0"/>
              <a:t>QRS detection: Pam-</a:t>
            </a:r>
            <a:r>
              <a:rPr lang="en-US" sz="2000" dirty="0" err="1"/>
              <a:t>Tompinks</a:t>
            </a:r>
            <a:r>
              <a:rPr lang="en-US" sz="2000" dirty="0"/>
              <a:t> algorithm </a:t>
            </a:r>
          </a:p>
          <a:p>
            <a:r>
              <a:rPr lang="en-US" sz="2000" dirty="0"/>
              <a:t>Traces alignment: strategy 1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Results</a:t>
            </a:r>
          </a:p>
          <a:p>
            <a:r>
              <a:rPr lang="en-US" sz="2000" dirty="0"/>
              <a:t>Traces alignment: strategy 2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Results</a:t>
            </a:r>
          </a:p>
          <a:p>
            <a:r>
              <a:rPr lang="en-US" sz="2000" dirty="0"/>
              <a:t>Traces alignment: strategy 3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Results</a:t>
            </a:r>
          </a:p>
          <a:p>
            <a:r>
              <a:rPr lang="en-US" sz="2000" dirty="0"/>
              <a:t>Conclusions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99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alignment: strategy 2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609" y="2361070"/>
                <a:ext cx="5455194" cy="33224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1200" dirty="0">
                    <a:latin typeface="+mj-lt"/>
                  </a:rPr>
                  <a:t>For each signal:</a:t>
                </a:r>
              </a:p>
              <a:p>
                <a:r>
                  <a:rPr lang="en-GB" sz="1200" dirty="0">
                    <a:latin typeface="+mj-lt"/>
                  </a:rPr>
                  <a:t>Find the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QRS</a:t>
                </a:r>
                <a:r>
                  <a:rPr lang="en-GB" sz="1200" dirty="0">
                    <a:latin typeface="+mj-lt"/>
                  </a:rPr>
                  <a:t> position on the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reference</a:t>
                </a:r>
                <a:r>
                  <a:rPr lang="en-GB" sz="1200" dirty="0">
                    <a:latin typeface="+mj-lt"/>
                  </a:rPr>
                  <a:t>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signal</a:t>
                </a:r>
                <a:r>
                  <a:rPr lang="en-GB" sz="1200" dirty="0">
                    <a:latin typeface="+mj-lt"/>
                  </a:rPr>
                  <a:t> and on the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spare</a:t>
                </a:r>
                <a:r>
                  <a:rPr lang="en-GB" sz="1200" dirty="0">
                    <a:solidFill>
                      <a:srgbClr val="C00000"/>
                    </a:solidFill>
                    <a:latin typeface="+mj-lt"/>
                  </a:rPr>
                  <a:t>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2</a:t>
                </a:r>
                <a:r>
                  <a:rPr lang="en-GB" sz="1200" dirty="0">
                    <a:solidFill>
                      <a:srgbClr val="C00000"/>
                    </a:solidFill>
                    <a:latin typeface="+mj-lt"/>
                  </a:rPr>
                  <a:t> </a:t>
                </a:r>
                <a:r>
                  <a:rPr lang="en-GB" sz="1200" dirty="0">
                    <a:latin typeface="+mj-lt"/>
                  </a:rPr>
                  <a:t>one. </a:t>
                </a:r>
              </a:p>
              <a:p>
                <a:r>
                  <a:rPr lang="en-GB" sz="1200" dirty="0">
                    <a:latin typeface="+mj-lt"/>
                  </a:rPr>
                  <a:t>Then switch to the Rov signal:</a:t>
                </a:r>
              </a:p>
              <a:p>
                <a:pPr lvl="1"/>
                <a:r>
                  <a:rPr lang="en-GB" sz="1200" dirty="0">
                    <a:latin typeface="+mj-lt"/>
                  </a:rPr>
                  <a:t>Evaluate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time delay </a:t>
                </a:r>
                <a:r>
                  <a:rPr lang="en-GB" sz="1200" dirty="0">
                    <a:latin typeface="+mj-lt"/>
                  </a:rPr>
                  <a:t>between the QRS position into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Ref</a:t>
                </a:r>
                <a:r>
                  <a:rPr lang="en-GB" sz="1200" dirty="0">
                    <a:latin typeface="+mj-lt"/>
                  </a:rPr>
                  <a:t> and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spare</a:t>
                </a:r>
                <a:r>
                  <a:rPr lang="en-GB" sz="1200" dirty="0">
                    <a:latin typeface="+mj-lt"/>
                  </a:rPr>
                  <a:t>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2</a:t>
                </a:r>
                <a:r>
                  <a:rPr lang="en-GB" sz="1200" dirty="0">
                    <a:latin typeface="+mj-lt"/>
                  </a:rPr>
                  <a:t> trace.</a:t>
                </a:r>
              </a:p>
              <a:p>
                <a:pPr lvl="1"/>
                <a:r>
                  <a:rPr lang="en-GB" sz="1200" dirty="0">
                    <a:latin typeface="+mj-lt"/>
                  </a:rPr>
                  <a:t>If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Delay</a:t>
                </a:r>
                <a:r>
                  <a:rPr lang="en-GB" sz="1200" dirty="0">
                    <a:latin typeface="+mj-lt"/>
                  </a:rPr>
                  <a:t> is more than a certain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𝑡𝑜𝑙𝑒𝑟𝑎𝑛𝑐𝑒</m:t>
                    </m:r>
                  </m:oMath>
                </a14:m>
                <a:r>
                  <a:rPr lang="en-GB" sz="1200" dirty="0">
                    <a:latin typeface="+mj-lt"/>
                  </a:rPr>
                  <a:t>:</a:t>
                </a:r>
              </a:p>
              <a:p>
                <a:pPr lvl="2"/>
                <a:r>
                  <a:rPr lang="en-GB" sz="1050" dirty="0">
                    <a:latin typeface="+mj-lt"/>
                    <a:sym typeface="Wingdings" panose="05000000000000000000" pitchFamily="2" charset="2"/>
                  </a:rPr>
                  <a:t>QRS points are not close in time  center the neighbourhood around the QRS of the spare 2 trace </a:t>
                </a:r>
              </a:p>
              <a:p>
                <a:pPr lvl="2"/>
                <a:endParaRPr lang="en-GB" sz="800" dirty="0">
                  <a:latin typeface="+mj-lt"/>
                  <a:sym typeface="Wingdings" panose="05000000000000000000" pitchFamily="2" charset="2"/>
                </a:endParaRPr>
              </a:p>
              <a:p>
                <a:pPr lvl="1"/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If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Delay</a:t>
                </a:r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 is lower than a certain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𝑡𝑜𝑙𝑒𝑟𝑎𝑛𝑐𝑒</m:t>
                    </m:r>
                    <m:r>
                      <a:rPr lang="it-IT" sz="12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:</a:t>
                </a:r>
              </a:p>
              <a:p>
                <a:pPr lvl="2"/>
                <a:r>
                  <a:rPr lang="en-GB" sz="1050" dirty="0">
                    <a:latin typeface="+mj-lt"/>
                    <a:sym typeface="Wingdings" panose="05000000000000000000" pitchFamily="2" charset="2"/>
                  </a:rPr>
                  <a:t>QRS into spare 2 trace is near the QRS into the reference trace  center the neighbourhood around the QRS of the reference</a:t>
                </a:r>
              </a:p>
              <a:p>
                <a:pPr marL="457200" lvl="1" indent="0">
                  <a:buNone/>
                </a:pPr>
                <a:endParaRPr lang="en-GB" sz="1050" dirty="0">
                  <a:latin typeface="+mj-lt"/>
                </a:endParaRPr>
              </a:p>
              <a:p>
                <a:pPr lvl="1"/>
                <a:endParaRPr lang="en-GB" sz="105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09" y="2361070"/>
                <a:ext cx="5455194" cy="3322457"/>
              </a:xfrm>
              <a:prstGeom prst="rect">
                <a:avLst/>
              </a:prstGeom>
              <a:blipFill>
                <a:blip r:embed="rId3"/>
                <a:stretch>
                  <a:fillRect l="-112" t="-5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219EB55F-0761-7EA1-BC71-304CB487CA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0496" y="2325555"/>
                <a:ext cx="5455194" cy="36333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0" lvl="2" indent="0">
                  <a:buNone/>
                </a:pPr>
                <a:endParaRPr lang="en-GB" sz="1050" dirty="0">
                  <a:latin typeface="+mj-lt"/>
                </a:endParaRPr>
              </a:p>
              <a:p>
                <a:pPr lvl="1"/>
                <a:r>
                  <a:rPr lang="en-GB" sz="1200" dirty="0">
                    <a:latin typeface="+mj-lt"/>
                  </a:rPr>
                  <a:t>Define a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neighbourhood</a:t>
                </a:r>
                <a:r>
                  <a:rPr lang="en-GB" sz="1200" dirty="0">
                    <a:latin typeface="+mj-lt"/>
                  </a:rPr>
                  <a:t> which contains the QRS position (i.e., QRS is the center)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𝑄𝑅𝑆</m:t>
                          </m:r>
                        </m:sup>
                      </m:sSup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𝑐𝑒𝑛𝑡𝑟𝑎𝑙</m:t>
                              </m:r>
                            </m:sub>
                          </m:sSub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,…,+</m:t>
                          </m:r>
                          <m:f>
                            <m:f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>
                  <a:latin typeface="+mj-lt"/>
                </a:endParaRPr>
              </a:p>
              <a:p>
                <a:pPr marL="457200" lvl="1" indent="0">
                  <a:buNone/>
                </a:pPr>
                <a:r>
                  <a:rPr lang="en-GB" sz="1050" i="1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05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05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05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𝑤𝑖𝑛𝑑𝑜𝑤</m:t>
                        </m:r>
                      </m:sub>
                    </m:sSub>
                  </m:oMath>
                </a14:m>
                <a:r>
                  <a:rPr lang="en-GB" sz="1050" i="1" dirty="0">
                    <a:latin typeface="+mj-lt"/>
                  </a:rPr>
                  <a:t> is the window of time into which searching for the maximum </a:t>
                </a:r>
              </a:p>
              <a:p>
                <a:pPr lvl="1"/>
                <a:r>
                  <a:rPr lang="en-GB" sz="1200" dirty="0">
                    <a:latin typeface="+mj-lt"/>
                  </a:rPr>
                  <a:t>Find the </a:t>
                </a:r>
                <a:r>
                  <a:rPr lang="en-GB" sz="1200" b="1" dirty="0">
                    <a:solidFill>
                      <a:srgbClr val="C00000"/>
                    </a:solidFill>
                    <a:latin typeface="+mj-lt"/>
                  </a:rPr>
                  <a:t>maximum</a:t>
                </a:r>
                <a:r>
                  <a:rPr lang="en-GB" sz="1200" dirty="0">
                    <a:latin typeface="+mj-lt"/>
                  </a:rPr>
                  <a:t> of the neighbourhood </a:t>
                </a:r>
              </a:p>
              <a:p>
                <a:pPr lvl="1"/>
                <a:r>
                  <a:rPr lang="en-GB" sz="1200" dirty="0">
                    <a:latin typeface="+mj-lt"/>
                  </a:rPr>
                  <a:t>Compute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200" dirty="0">
                    <a:latin typeface="+mj-lt"/>
                  </a:rPr>
                  <a:t>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𝑄𝑅</m:t>
                      </m:r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2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𝑁𝑒𝑖𝑔h𝑏𝑜𝑢𝑟h𝑜𝑜𝑑</m:t>
                              </m:r>
                            </m:e>
                          </m:d>
                        </m:e>
                        <m:sub>
                          <m:r>
                            <a:rPr lang="it-IT" sz="12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endParaRPr>
              </a:p>
              <a:p>
                <a:pPr lvl="1"/>
                <a:r>
                  <a:rPr lang="en-GB" sz="1200" dirty="0">
                    <a:latin typeface="+mj-lt"/>
                  </a:rPr>
                  <a:t>If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200" dirty="0">
                    <a:latin typeface="+mj-lt"/>
                  </a:rPr>
                  <a:t> is negative:</a:t>
                </a:r>
              </a:p>
              <a:p>
                <a:pPr lvl="2"/>
                <a:r>
                  <a:rPr lang="en-GB" sz="1050" dirty="0">
                    <a:latin typeface="+mj-lt"/>
                  </a:rPr>
                  <a:t>The QRS is before the maximum </a:t>
                </a:r>
                <a:r>
                  <a:rPr lang="en-GB" sz="1050" dirty="0">
                    <a:latin typeface="+mj-lt"/>
                    <a:sym typeface="Wingdings" panose="05000000000000000000" pitchFamily="2" charset="2"/>
                  </a:rPr>
                  <a:t> Nan-padding at the end of the signal</a:t>
                </a:r>
                <a:endParaRPr lang="en-GB" sz="800" dirty="0">
                  <a:latin typeface="+mj-lt"/>
                  <a:sym typeface="Wingdings" panose="05000000000000000000" pitchFamily="2" charset="2"/>
                </a:endParaRPr>
              </a:p>
              <a:p>
                <a:pPr lvl="1"/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If the </a:t>
                </a:r>
                <a:r>
                  <a:rPr lang="en-GB" sz="12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distance</a:t>
                </a:r>
                <a:r>
                  <a:rPr lang="en-GB" sz="1200" dirty="0">
                    <a:latin typeface="+mj-lt"/>
                    <a:sym typeface="Wingdings" panose="05000000000000000000" pitchFamily="2" charset="2"/>
                  </a:rPr>
                  <a:t> is positive</a:t>
                </a:r>
              </a:p>
              <a:p>
                <a:pPr lvl="2"/>
                <a:r>
                  <a:rPr lang="en-GB" sz="1050" dirty="0">
                    <a:latin typeface="+mj-lt"/>
                    <a:sym typeface="Wingdings" panose="05000000000000000000" pitchFamily="2" charset="2"/>
                  </a:rPr>
                  <a:t>The QRS is after the maximum  Nan-padding on top of the signal </a:t>
                </a:r>
                <a:endParaRPr lang="en-GB" sz="1050" dirty="0">
                  <a:latin typeface="+mj-lt"/>
                </a:endParaRPr>
              </a:p>
              <a:p>
                <a:pPr lvl="1"/>
                <a:endParaRPr lang="en-GB" sz="105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219EB55F-0761-7EA1-BC71-304CB487C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96" y="2325555"/>
                <a:ext cx="5455194" cy="36333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820A4E4-5D76-2B8D-C22D-7140F9D0BEBD}"/>
              </a:ext>
            </a:extLst>
          </p:cNvPr>
          <p:cNvSpPr/>
          <p:nvPr/>
        </p:nvSpPr>
        <p:spPr>
          <a:xfrm>
            <a:off x="736892" y="5548490"/>
            <a:ext cx="2079460" cy="6896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chemeClr val="accent1"/>
                </a:solidFill>
                <a:latin typeface="+mj-lt"/>
              </a:rPr>
              <a:t>Hyperparameters</a:t>
            </a:r>
          </a:p>
          <a:p>
            <a:r>
              <a:rPr lang="en-GB" sz="1400" dirty="0">
                <a:latin typeface="+mj-lt"/>
              </a:rPr>
              <a:t>Time window: 0.01 s</a:t>
            </a:r>
          </a:p>
          <a:p>
            <a:r>
              <a:rPr lang="en-GB" sz="1400" dirty="0">
                <a:latin typeface="+mj-lt"/>
              </a:rPr>
              <a:t>Tolerance: 0.05 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B41BB-914E-2492-C2BD-E99CBED3A48F}"/>
              </a:ext>
            </a:extLst>
          </p:cNvPr>
          <p:cNvSpPr/>
          <p:nvPr/>
        </p:nvSpPr>
        <p:spPr>
          <a:xfrm>
            <a:off x="746036" y="3154680"/>
            <a:ext cx="4941532" cy="1975104"/>
          </a:xfrm>
          <a:prstGeom prst="roundRect">
            <a:avLst>
              <a:gd name="adj" fmla="val 11450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AA51768-9903-8070-F58C-47D8DFF795A1}"/>
                  </a:ext>
                </a:extLst>
              </p:cNvPr>
              <p:cNvSpPr txBox="1"/>
              <p:nvPr/>
            </p:nvSpPr>
            <p:spPr>
              <a:xfrm>
                <a:off x="2317995" y="5051791"/>
                <a:ext cx="17535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𝑐𝑒𝑛𝑡𝑟𝑎𝑙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𝑝𝑜𝑠𝑖𝑡𝑖𝑜𝑛𝑖𝑛𝑔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AA51768-9903-8070-F58C-47D8DFF79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995" y="5051791"/>
                <a:ext cx="1753557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3D8294B-D930-FD71-7CA7-1F61B3AD5ECC}"/>
              </a:ext>
            </a:extLst>
          </p:cNvPr>
          <p:cNvSpPr/>
          <p:nvPr/>
        </p:nvSpPr>
        <p:spPr>
          <a:xfrm>
            <a:off x="6253046" y="2514330"/>
            <a:ext cx="5060406" cy="2615454"/>
          </a:xfrm>
          <a:prstGeom prst="roundRect">
            <a:avLst>
              <a:gd name="adj" fmla="val 10174"/>
            </a:avLst>
          </a:prstGeom>
          <a:noFill/>
          <a:ln w="28575" cap="flat" cmpd="sng" algn="ctr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79E60A1-1C09-2FFB-BA8F-3F3463BC04CD}"/>
                  </a:ext>
                </a:extLst>
              </p:cNvPr>
              <p:cNvSpPr txBox="1"/>
              <p:nvPr/>
            </p:nvSpPr>
            <p:spPr>
              <a:xfrm rot="5400000">
                <a:off x="10711932" y="3495259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𝑑𝑜𝑛𝑒</m:t>
                      </m:r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𝑏𝑒𝑓𝑜𝑟𝑒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79E60A1-1C09-2FFB-BA8F-3F3463BC0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711932" y="3495259"/>
                <a:ext cx="1640577" cy="338554"/>
              </a:xfrm>
              <a:prstGeom prst="rect">
                <a:avLst/>
              </a:prstGeom>
              <a:blipFill>
                <a:blip r:embed="rId6"/>
                <a:stretch>
                  <a:fillRect l="-89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90E9DFC-2FA0-82B2-EE4B-3518B2754EA6}"/>
              </a:ext>
            </a:extLst>
          </p:cNvPr>
          <p:cNvSpPr/>
          <p:nvPr/>
        </p:nvSpPr>
        <p:spPr>
          <a:xfrm>
            <a:off x="3554693" y="5584004"/>
            <a:ext cx="7900415" cy="65412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>
                <a:latin typeface="+mj-lt"/>
              </a:rPr>
              <a:t>Notes: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+mj-lt"/>
              </a:rPr>
              <a:t>the possibility of having multiple QRS detected is handle considering the most prominent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+mj-lt"/>
              </a:rPr>
              <a:t>Unvaluable QRS points are imputed using the median QRS position for the trace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DC47B411-3044-44AE-4239-59C57B84BA42}"/>
              </a:ext>
            </a:extLst>
          </p:cNvPr>
          <p:cNvSpPr/>
          <p:nvPr/>
        </p:nvSpPr>
        <p:spPr>
          <a:xfrm>
            <a:off x="544900" y="1445283"/>
            <a:ext cx="10473620" cy="915787"/>
          </a:xfrm>
          <a:prstGeom prst="round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GB" sz="1400" dirty="0"/>
              <a:t>Assumption: </a:t>
            </a:r>
            <a:r>
              <a:rPr lang="en-GB" sz="1400" b="1" dirty="0">
                <a:solidFill>
                  <a:schemeClr val="tx1"/>
                </a:solidFill>
              </a:rPr>
              <a:t>Ref</a:t>
            </a:r>
            <a:r>
              <a:rPr lang="en-GB" sz="1400" dirty="0">
                <a:solidFill>
                  <a:schemeClr val="tx1"/>
                </a:solidFill>
              </a:rPr>
              <a:t> trace </a:t>
            </a:r>
            <a:r>
              <a:rPr lang="en-GB" sz="1400" b="1" dirty="0">
                <a:solidFill>
                  <a:schemeClr val="tx1"/>
                </a:solidFill>
              </a:rPr>
              <a:t>has</a:t>
            </a:r>
            <a:r>
              <a:rPr lang="en-GB" sz="1400" dirty="0">
                <a:solidFill>
                  <a:schemeClr val="tx1"/>
                </a:solidFill>
              </a:rPr>
              <a:t> inside the </a:t>
            </a:r>
            <a:r>
              <a:rPr lang="en-GB" sz="1400" b="1" dirty="0">
                <a:solidFill>
                  <a:schemeClr val="tx1"/>
                </a:solidFill>
              </a:rPr>
              <a:t>QRS</a:t>
            </a:r>
            <a:r>
              <a:rPr lang="en-GB" sz="1400" dirty="0">
                <a:solidFill>
                  <a:schemeClr val="tx1"/>
                </a:solidFill>
              </a:rPr>
              <a:t> position, which </a:t>
            </a:r>
            <a:r>
              <a:rPr lang="en-GB" sz="1400" b="1" dirty="0">
                <a:solidFill>
                  <a:schemeClr val="tx1"/>
                </a:solidFill>
              </a:rPr>
              <a:t>could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>
                <a:solidFill>
                  <a:schemeClr val="tx1"/>
                </a:solidFill>
              </a:rPr>
              <a:t>be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>
                <a:solidFill>
                  <a:schemeClr val="tx1"/>
                </a:solidFill>
              </a:rPr>
              <a:t>misaligned</a:t>
            </a:r>
            <a:r>
              <a:rPr lang="en-GB" sz="1400" dirty="0">
                <a:solidFill>
                  <a:schemeClr val="tx1"/>
                </a:solidFill>
              </a:rPr>
              <a:t> respect to the </a:t>
            </a:r>
            <a:r>
              <a:rPr lang="en-GB" sz="1400" b="1" dirty="0">
                <a:solidFill>
                  <a:schemeClr val="tx1"/>
                </a:solidFill>
              </a:rPr>
              <a:t>QRS</a:t>
            </a:r>
            <a:r>
              <a:rPr lang="en-GB" sz="1400" dirty="0">
                <a:solidFill>
                  <a:schemeClr val="tx1"/>
                </a:solidFill>
              </a:rPr>
              <a:t> of </a:t>
            </a:r>
            <a:r>
              <a:rPr lang="en-GB" sz="1400" b="1" dirty="0">
                <a:solidFill>
                  <a:schemeClr val="tx1"/>
                </a:solidFill>
              </a:rPr>
              <a:t>spare2</a:t>
            </a:r>
            <a:r>
              <a:rPr lang="en-GB" sz="1400" dirty="0">
                <a:solidFill>
                  <a:schemeClr val="tx1"/>
                </a:solidFill>
              </a:rPr>
              <a:t> trace. So spare traces and Ref traces refers to a Ventricular contraction. </a:t>
            </a:r>
          </a:p>
          <a:p>
            <a:r>
              <a:rPr lang="en-GB" sz="1400" b="1" dirty="0">
                <a:solidFill>
                  <a:schemeClr val="tx1"/>
                </a:solidFill>
              </a:rPr>
              <a:t>Reference trace</a:t>
            </a:r>
            <a:r>
              <a:rPr lang="en-GB" sz="1400" dirty="0">
                <a:solidFill>
                  <a:schemeClr val="tx1"/>
                </a:solidFill>
              </a:rPr>
              <a:t> is the </a:t>
            </a:r>
            <a:r>
              <a:rPr lang="en-GB" sz="1400" b="1" dirty="0">
                <a:solidFill>
                  <a:schemeClr val="tx1"/>
                </a:solidFill>
              </a:rPr>
              <a:t>base</a:t>
            </a:r>
            <a:r>
              <a:rPr lang="en-GB" sz="1400" dirty="0">
                <a:solidFill>
                  <a:schemeClr val="tx1"/>
                </a:solidFill>
              </a:rPr>
              <a:t> trace, </a:t>
            </a:r>
            <a:r>
              <a:rPr lang="en-GB" sz="1400" b="1" dirty="0">
                <a:solidFill>
                  <a:schemeClr val="tx1"/>
                </a:solidFill>
              </a:rPr>
              <a:t>spare 2</a:t>
            </a:r>
            <a:r>
              <a:rPr lang="en-GB" sz="1400" dirty="0">
                <a:solidFill>
                  <a:schemeClr val="tx1"/>
                </a:solidFill>
              </a:rPr>
              <a:t> is the </a:t>
            </a:r>
            <a:r>
              <a:rPr lang="en-GB" sz="1400" b="1" dirty="0">
                <a:solidFill>
                  <a:schemeClr val="tx1"/>
                </a:solidFill>
              </a:rPr>
              <a:t>control</a:t>
            </a:r>
            <a:r>
              <a:rPr lang="en-GB" sz="1400" dirty="0">
                <a:solidFill>
                  <a:schemeClr val="tx1"/>
                </a:solidFill>
              </a:rPr>
              <a:t> trace.</a:t>
            </a:r>
          </a:p>
        </p:txBody>
      </p:sp>
    </p:spTree>
    <p:extLst>
      <p:ext uri="{BB962C8B-B14F-4D97-AF65-F5344CB8AC3E}">
        <p14:creationId xmlns:p14="http://schemas.microsoft.com/office/powerpoint/2010/main" val="1313116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2: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21</a:t>
            </a:fld>
            <a:endParaRPr lang="en-US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78100" y="1574963"/>
            <a:ext cx="3928145" cy="3819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+mj-lt"/>
              </a:rPr>
              <a:t>Results correctly obtained with strategy 1 are maintained.</a:t>
            </a:r>
          </a:p>
          <a:p>
            <a:r>
              <a:rPr lang="en-GB" sz="1600" dirty="0">
                <a:latin typeface="+mj-lt"/>
              </a:rPr>
              <a:t>But now alignment seems to be more adherent to the assumption of QRS into Ref trace.</a:t>
            </a:r>
          </a:p>
          <a:p>
            <a:pPr lvl="1"/>
            <a:r>
              <a:rPr lang="en-GB" sz="1200" dirty="0">
                <a:latin typeface="+mj-lt"/>
              </a:rPr>
              <a:t>Clear distinction between </a:t>
            </a:r>
            <a:r>
              <a:rPr lang="en-GB" sz="1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atrial</a:t>
            </a:r>
            <a:r>
              <a:rPr lang="en-GB" sz="1200" dirty="0">
                <a:latin typeface="+mj-lt"/>
              </a:rPr>
              <a:t> and </a:t>
            </a:r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ventricular</a:t>
            </a:r>
            <a:r>
              <a:rPr lang="en-GB" sz="1200" dirty="0">
                <a:latin typeface="+mj-lt"/>
              </a:rPr>
              <a:t> components (and </a:t>
            </a:r>
            <a:r>
              <a:rPr lang="en-GB" sz="1200" b="1" dirty="0">
                <a:solidFill>
                  <a:srgbClr val="7030A0"/>
                </a:solidFill>
                <a:latin typeface="+mj-lt"/>
              </a:rPr>
              <a:t>His’ bundle</a:t>
            </a:r>
            <a:r>
              <a:rPr lang="en-GB" sz="1200" dirty="0">
                <a:latin typeface="+mj-lt"/>
              </a:rPr>
              <a:t>) even in signals with spare traces not aligned respect to the reference</a:t>
            </a:r>
          </a:p>
          <a:p>
            <a:r>
              <a:rPr lang="en-GB" sz="1600" dirty="0">
                <a:latin typeface="+mj-lt"/>
              </a:rPr>
              <a:t>Even if not always</a:t>
            </a:r>
            <a:endParaRPr lang="en-GB" sz="1200" dirty="0">
              <a:latin typeface="+mj-lt"/>
            </a:endParaRPr>
          </a:p>
          <a:p>
            <a:pPr lvl="1"/>
            <a:r>
              <a:rPr lang="en-GB" sz="1200" dirty="0">
                <a:latin typeface="+mj-lt"/>
              </a:rPr>
              <a:t>Due to limits of the algorithm.</a:t>
            </a:r>
          </a:p>
          <a:p>
            <a:pPr lvl="1"/>
            <a:r>
              <a:rPr lang="en-GB" sz="1200" dirty="0">
                <a:latin typeface="+mj-lt"/>
              </a:rPr>
              <a:t>Due to bad assumptions made on ref trace. </a:t>
            </a:r>
          </a:p>
          <a:p>
            <a:pPr lvl="1"/>
            <a:r>
              <a:rPr lang="en-GB" sz="1200" dirty="0">
                <a:latin typeface="+mj-lt"/>
              </a:rPr>
              <a:t>A visual inspection suggest less than 1.5% of signals bad aligned  </a:t>
            </a:r>
          </a:p>
          <a:p>
            <a:pPr lvl="1"/>
            <a:endParaRPr lang="en-GB" sz="1200" dirty="0">
              <a:latin typeface="+mj-lt"/>
            </a:endParaRPr>
          </a:p>
          <a:p>
            <a:pPr marL="0" indent="0">
              <a:buNone/>
            </a:pPr>
            <a:endParaRPr lang="en-GB" sz="1400" dirty="0">
              <a:latin typeface="+mj-l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C0556CF-38DE-C947-B4FD-3658AB5FD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" r="5063"/>
          <a:stretch/>
        </p:blipFill>
        <p:spPr>
          <a:xfrm>
            <a:off x="4561826" y="1574964"/>
            <a:ext cx="7360457" cy="4204044"/>
          </a:xfrm>
          <a:prstGeom prst="rect">
            <a:avLst/>
          </a:prstGeom>
        </p:spPr>
      </p:pic>
      <p:grpSp>
        <p:nvGrpSpPr>
          <p:cNvPr id="27" name="Gruppo 26">
            <a:extLst>
              <a:ext uri="{FF2B5EF4-FFF2-40B4-BE49-F238E27FC236}">
                <a16:creationId xmlns:a16="http://schemas.microsoft.com/office/drawing/2014/main" id="{C176A956-A758-63BE-9AB1-68A3D0876AD0}"/>
              </a:ext>
            </a:extLst>
          </p:cNvPr>
          <p:cNvGrpSpPr/>
          <p:nvPr/>
        </p:nvGrpSpPr>
        <p:grpSpPr>
          <a:xfrm>
            <a:off x="4432332" y="1601927"/>
            <a:ext cx="7582708" cy="4196845"/>
            <a:chOff x="4019209" y="1360377"/>
            <a:chExt cx="7903073" cy="474105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47871B0B-975D-F1F0-5BF1-FD46F13DD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" r="3477"/>
            <a:stretch/>
          </p:blipFill>
          <p:spPr>
            <a:xfrm>
              <a:off x="4019209" y="1360377"/>
              <a:ext cx="7903073" cy="4741050"/>
            </a:xfrm>
            <a:prstGeom prst="rect">
              <a:avLst/>
            </a:prstGeom>
          </p:spPr>
        </p:pic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397DB125-4B51-6E83-2066-8AC9A5B218FA}"/>
                </a:ext>
              </a:extLst>
            </p:cNvPr>
            <p:cNvSpPr/>
            <p:nvPr/>
          </p:nvSpPr>
          <p:spPr>
            <a:xfrm>
              <a:off x="4892945" y="2046615"/>
              <a:ext cx="1508138" cy="25980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Strategy</a:t>
              </a:r>
              <a:r>
                <a:rPr lang="it-IT" sz="1400" dirty="0"/>
                <a:t> 1</a:t>
              </a:r>
            </a:p>
          </p:txBody>
        </p:sp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B23201BA-9873-02BA-3D8E-051CEDDA0138}"/>
                </a:ext>
              </a:extLst>
            </p:cNvPr>
            <p:cNvSpPr/>
            <p:nvPr/>
          </p:nvSpPr>
          <p:spPr>
            <a:xfrm>
              <a:off x="7714285" y="1750427"/>
              <a:ext cx="457200" cy="475489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C6168540-0542-A66E-3F27-ADC2384F2763}"/>
                </a:ext>
              </a:extLst>
            </p:cNvPr>
            <p:cNvSpPr/>
            <p:nvPr/>
          </p:nvSpPr>
          <p:spPr>
            <a:xfrm>
              <a:off x="9494648" y="1750427"/>
              <a:ext cx="457200" cy="475488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352FC624-AA31-83DE-5E2E-83467DAC182F}"/>
              </a:ext>
            </a:extLst>
          </p:cNvPr>
          <p:cNvGrpSpPr/>
          <p:nvPr/>
        </p:nvGrpSpPr>
        <p:grpSpPr>
          <a:xfrm>
            <a:off x="4962579" y="1612520"/>
            <a:ext cx="6707559" cy="4214117"/>
            <a:chOff x="4614669" y="1582796"/>
            <a:chExt cx="7363297" cy="400450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9F879D0-80CB-C6FC-A66D-84723680D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65" r="9065"/>
            <a:stretch/>
          </p:blipFill>
          <p:spPr>
            <a:xfrm>
              <a:off x="4614669" y="1582796"/>
              <a:ext cx="7363297" cy="4004502"/>
            </a:xfrm>
            <a:prstGeom prst="rect">
              <a:avLst/>
            </a:prstGeom>
          </p:spPr>
        </p:pic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7BC3FA88-BB69-ED22-CB9B-2C88802BF7EE}"/>
                </a:ext>
              </a:extLst>
            </p:cNvPr>
            <p:cNvSpPr/>
            <p:nvPr/>
          </p:nvSpPr>
          <p:spPr>
            <a:xfrm>
              <a:off x="10308153" y="1980980"/>
              <a:ext cx="1508138" cy="2598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Strategy</a:t>
              </a:r>
              <a:r>
                <a:rPr lang="it-IT" sz="1400" dirty="0"/>
                <a:t> 2</a:t>
              </a:r>
            </a:p>
          </p:txBody>
        </p:sp>
        <p:sp>
          <p:nvSpPr>
            <p:cNvPr id="38" name="Rettangolo con angoli arrotondati 37">
              <a:extLst>
                <a:ext uri="{FF2B5EF4-FFF2-40B4-BE49-F238E27FC236}">
                  <a16:creationId xmlns:a16="http://schemas.microsoft.com/office/drawing/2014/main" id="{9F7536BB-82E4-3AF8-046C-BD00DD78F208}"/>
                </a:ext>
              </a:extLst>
            </p:cNvPr>
            <p:cNvSpPr/>
            <p:nvPr/>
          </p:nvSpPr>
          <p:spPr>
            <a:xfrm>
              <a:off x="6130522" y="1910899"/>
              <a:ext cx="481550" cy="467697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" name="Rettangolo con angoli arrotondati 40">
              <a:extLst>
                <a:ext uri="{FF2B5EF4-FFF2-40B4-BE49-F238E27FC236}">
                  <a16:creationId xmlns:a16="http://schemas.microsoft.com/office/drawing/2014/main" id="{388A1507-7626-8DDC-A533-359527B5133C}"/>
                </a:ext>
              </a:extLst>
            </p:cNvPr>
            <p:cNvSpPr/>
            <p:nvPr/>
          </p:nvSpPr>
          <p:spPr>
            <a:xfrm>
              <a:off x="8145475" y="1910899"/>
              <a:ext cx="457200" cy="451965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A0974D4F-0FFC-BCF2-5249-DE8794AF917C}"/>
              </a:ext>
            </a:extLst>
          </p:cNvPr>
          <p:cNvGrpSpPr/>
          <p:nvPr/>
        </p:nvGrpSpPr>
        <p:grpSpPr>
          <a:xfrm>
            <a:off x="4568307" y="1590169"/>
            <a:ext cx="7316590" cy="4206917"/>
            <a:chOff x="4216875" y="1358156"/>
            <a:chExt cx="8071470" cy="4584539"/>
          </a:xfrm>
        </p:grpSpPr>
        <p:pic>
          <p:nvPicPr>
            <p:cNvPr id="54" name="Immagine 53">
              <a:extLst>
                <a:ext uri="{FF2B5EF4-FFF2-40B4-BE49-F238E27FC236}">
                  <a16:creationId xmlns:a16="http://schemas.microsoft.com/office/drawing/2014/main" id="{CD1501A6-0F55-5550-78A5-E11FACF0F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6" r="5526"/>
            <a:stretch/>
          </p:blipFill>
          <p:spPr>
            <a:xfrm>
              <a:off x="4216875" y="1358156"/>
              <a:ext cx="8071470" cy="4584539"/>
            </a:xfrm>
            <a:prstGeom prst="rect">
              <a:avLst/>
            </a:prstGeom>
          </p:spPr>
        </p:pic>
        <p:sp>
          <p:nvSpPr>
            <p:cNvPr id="47" name="Rettangolo con angoli arrotondati 46">
              <a:extLst>
                <a:ext uri="{FF2B5EF4-FFF2-40B4-BE49-F238E27FC236}">
                  <a16:creationId xmlns:a16="http://schemas.microsoft.com/office/drawing/2014/main" id="{D534312A-BC91-D957-D024-18607A9DBDF5}"/>
                </a:ext>
              </a:extLst>
            </p:cNvPr>
            <p:cNvSpPr/>
            <p:nvPr/>
          </p:nvSpPr>
          <p:spPr>
            <a:xfrm>
              <a:off x="5021791" y="1917264"/>
              <a:ext cx="1508138" cy="2598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Strategy</a:t>
              </a:r>
              <a:r>
                <a:rPr lang="it-IT" sz="1400" dirty="0"/>
                <a:t> 2</a:t>
              </a:r>
            </a:p>
          </p:txBody>
        </p:sp>
        <p:sp>
          <p:nvSpPr>
            <p:cNvPr id="50" name="Rettangolo con angoli arrotondati 49">
              <a:extLst>
                <a:ext uri="{FF2B5EF4-FFF2-40B4-BE49-F238E27FC236}">
                  <a16:creationId xmlns:a16="http://schemas.microsoft.com/office/drawing/2014/main" id="{C32FE52E-A8B7-9710-512D-8F137CC24ACB}"/>
                </a:ext>
              </a:extLst>
            </p:cNvPr>
            <p:cNvSpPr/>
            <p:nvPr/>
          </p:nvSpPr>
          <p:spPr>
            <a:xfrm>
              <a:off x="7476516" y="1779104"/>
              <a:ext cx="457200" cy="337247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Rettangolo con angoli arrotondati 50">
              <a:extLst>
                <a:ext uri="{FF2B5EF4-FFF2-40B4-BE49-F238E27FC236}">
                  <a16:creationId xmlns:a16="http://schemas.microsoft.com/office/drawing/2014/main" id="{260DFF0F-43E7-4129-B6EA-D3F7ABE0CEFD}"/>
                </a:ext>
              </a:extLst>
            </p:cNvPr>
            <p:cNvSpPr/>
            <p:nvPr/>
          </p:nvSpPr>
          <p:spPr>
            <a:xfrm>
              <a:off x="8512474" y="1718382"/>
              <a:ext cx="457200" cy="458691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1E6B8D44-A7AE-D819-D0AC-47935B76B59B}"/>
              </a:ext>
            </a:extLst>
          </p:cNvPr>
          <p:cNvGrpSpPr/>
          <p:nvPr/>
        </p:nvGrpSpPr>
        <p:grpSpPr>
          <a:xfrm>
            <a:off x="4399229" y="1538405"/>
            <a:ext cx="7456126" cy="4234261"/>
            <a:chOff x="4079778" y="1320046"/>
            <a:chExt cx="8145272" cy="4671855"/>
          </a:xfrm>
        </p:grpSpPr>
        <p:pic>
          <p:nvPicPr>
            <p:cNvPr id="57" name="Immagine 56">
              <a:extLst>
                <a:ext uri="{FF2B5EF4-FFF2-40B4-BE49-F238E27FC236}">
                  <a16:creationId xmlns:a16="http://schemas.microsoft.com/office/drawing/2014/main" id="{524E9FEA-0C58-015F-CC2F-DA491084D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6" r="4556"/>
            <a:stretch/>
          </p:blipFill>
          <p:spPr>
            <a:xfrm>
              <a:off x="4079778" y="1320046"/>
              <a:ext cx="8145272" cy="4671855"/>
            </a:xfrm>
            <a:prstGeom prst="rect">
              <a:avLst/>
            </a:prstGeom>
          </p:spPr>
        </p:pic>
        <p:sp>
          <p:nvSpPr>
            <p:cNvPr id="58" name="Rettangolo con angoli arrotondati 57">
              <a:extLst>
                <a:ext uri="{FF2B5EF4-FFF2-40B4-BE49-F238E27FC236}">
                  <a16:creationId xmlns:a16="http://schemas.microsoft.com/office/drawing/2014/main" id="{0B0D083A-069F-04A6-A351-A8BA2E369DE3}"/>
                </a:ext>
              </a:extLst>
            </p:cNvPr>
            <p:cNvSpPr/>
            <p:nvPr/>
          </p:nvSpPr>
          <p:spPr>
            <a:xfrm>
              <a:off x="4915415" y="1727578"/>
              <a:ext cx="1508138" cy="2598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Strategy</a:t>
              </a:r>
              <a:r>
                <a:rPr lang="it-IT" sz="1400" dirty="0"/>
                <a:t> 2</a:t>
              </a:r>
            </a:p>
          </p:txBody>
        </p:sp>
        <p:sp>
          <p:nvSpPr>
            <p:cNvPr id="59" name="Rettangolo con angoli arrotondati 58">
              <a:extLst>
                <a:ext uri="{FF2B5EF4-FFF2-40B4-BE49-F238E27FC236}">
                  <a16:creationId xmlns:a16="http://schemas.microsoft.com/office/drawing/2014/main" id="{149DED90-340F-EF6A-507B-5AED03D10851}"/>
                </a:ext>
              </a:extLst>
            </p:cNvPr>
            <p:cNvSpPr/>
            <p:nvPr/>
          </p:nvSpPr>
          <p:spPr>
            <a:xfrm>
              <a:off x="6860989" y="1771823"/>
              <a:ext cx="457200" cy="367573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0" name="Rettangolo con angoli arrotondati 59">
              <a:extLst>
                <a:ext uri="{FF2B5EF4-FFF2-40B4-BE49-F238E27FC236}">
                  <a16:creationId xmlns:a16="http://schemas.microsoft.com/office/drawing/2014/main" id="{18080066-4109-71E3-1549-07A55EC04442}"/>
                </a:ext>
              </a:extLst>
            </p:cNvPr>
            <p:cNvSpPr/>
            <p:nvPr/>
          </p:nvSpPr>
          <p:spPr>
            <a:xfrm>
              <a:off x="8036615" y="1720233"/>
              <a:ext cx="457200" cy="543044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71" name="Immagine 70">
            <a:extLst>
              <a:ext uri="{FF2B5EF4-FFF2-40B4-BE49-F238E27FC236}">
                <a16:creationId xmlns:a16="http://schemas.microsoft.com/office/drawing/2014/main" id="{09725B49-53A9-BCA8-9BC3-1FA66FCBCB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" r="5266"/>
          <a:stretch/>
        </p:blipFill>
        <p:spPr>
          <a:xfrm>
            <a:off x="4574837" y="1632805"/>
            <a:ext cx="7316589" cy="4196845"/>
          </a:xfrm>
          <a:prstGeom prst="rect">
            <a:avLst/>
          </a:prstGeom>
        </p:spPr>
      </p:pic>
      <p:pic>
        <p:nvPicPr>
          <p:cNvPr id="69" name="Immagine 68">
            <a:extLst>
              <a:ext uri="{FF2B5EF4-FFF2-40B4-BE49-F238E27FC236}">
                <a16:creationId xmlns:a16="http://schemas.microsoft.com/office/drawing/2014/main" id="{D74DAE6B-D546-7EB4-EF3F-7B5622B125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5" r="7245"/>
          <a:stretch/>
        </p:blipFill>
        <p:spPr>
          <a:xfrm>
            <a:off x="4561778" y="1387381"/>
            <a:ext cx="7113382" cy="419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1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Corrections on previous declaration on data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Understanding signals and their nature.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Necessity of alignment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QRS detection: Pam-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Tompinks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algorithm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1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2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/>
              <a:t>Traces alignment: strategy 3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20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alignment: strategy 3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4983" y="1547296"/>
                <a:ext cx="5455194" cy="35693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1400" dirty="0">
                    <a:latin typeface="+mj-lt"/>
                  </a:rPr>
                  <a:t>For each signal:</a:t>
                </a:r>
              </a:p>
              <a:p>
                <a:r>
                  <a:rPr lang="en-GB" sz="1400" dirty="0">
                    <a:latin typeface="+mj-lt"/>
                  </a:rPr>
                  <a:t>On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spare1</a:t>
                </a:r>
                <a:r>
                  <a:rPr lang="en-GB" sz="1400" dirty="0">
                    <a:latin typeface="+mj-lt"/>
                  </a:rPr>
                  <a:t>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signal</a:t>
                </a:r>
                <a:r>
                  <a:rPr lang="en-GB" sz="1400" dirty="0">
                    <a:latin typeface="+mj-lt"/>
                  </a:rPr>
                  <a:t> find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QRS</a:t>
                </a:r>
                <a:r>
                  <a:rPr lang="en-GB" sz="1400" dirty="0">
                    <a:latin typeface="+mj-lt"/>
                  </a:rPr>
                  <a:t> position</a:t>
                </a:r>
              </a:p>
              <a:p>
                <a:r>
                  <a:rPr lang="en-GB" sz="1400" dirty="0">
                    <a:latin typeface="+mj-lt"/>
                  </a:rPr>
                  <a:t>Then switch to the Rov signal: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Define a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neighbourhood</a:t>
                </a:r>
                <a:r>
                  <a:rPr lang="en-GB" sz="1400" dirty="0">
                    <a:latin typeface="+mj-lt"/>
                  </a:rPr>
                  <a:t> which contains the QRS position (i.e., QRS is the center)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𝑄𝑅𝑆</m:t>
                          </m:r>
                        </m:sup>
                      </m:sSup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𝑄𝑅𝑆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,…,+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>
                  <a:latin typeface="+mj-lt"/>
                </a:endParaRPr>
              </a:p>
              <a:p>
                <a:pPr marL="457200" lvl="1" indent="0">
                  <a:buNone/>
                </a:pPr>
                <a:r>
                  <a:rPr lang="en-GB" sz="1100" i="1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𝑤𝑖𝑛𝑑𝑜𝑤</m:t>
                        </m:r>
                      </m:sub>
                    </m:sSub>
                  </m:oMath>
                </a14:m>
                <a:r>
                  <a:rPr lang="en-GB" sz="1100" i="1" dirty="0">
                    <a:latin typeface="+mj-lt"/>
                  </a:rPr>
                  <a:t> is the window of time into which searching for the maximum 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Find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maximum</a:t>
                </a:r>
                <a:r>
                  <a:rPr lang="en-GB" sz="1400" dirty="0">
                    <a:latin typeface="+mj-lt"/>
                  </a:rPr>
                  <a:t> of the neighbourhood 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Compute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400" dirty="0">
                    <a:latin typeface="+mj-lt"/>
                  </a:rPr>
                  <a:t>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𝑄𝑅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𝑁𝑒𝑖𝑔h𝑏𝑜𝑢𝑟h𝑜𝑜𝑑</m:t>
                              </m:r>
                            </m:e>
                          </m:d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endParaRPr>
              </a:p>
              <a:p>
                <a:pPr lvl="1"/>
                <a:r>
                  <a:rPr lang="en-GB" sz="1400" dirty="0">
                    <a:latin typeface="+mj-lt"/>
                  </a:rPr>
                  <a:t>If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400" dirty="0">
                    <a:latin typeface="+mj-lt"/>
                  </a:rPr>
                  <a:t> is negative:</a:t>
                </a:r>
              </a:p>
              <a:p>
                <a:pPr lvl="2"/>
                <a:r>
                  <a:rPr lang="en-GB" sz="1100" dirty="0">
                    <a:latin typeface="+mj-lt"/>
                  </a:rPr>
                  <a:t>The QRS is before the maximum </a:t>
                </a:r>
                <a:r>
                  <a:rPr lang="en-GB" sz="1100" dirty="0">
                    <a:latin typeface="+mj-lt"/>
                    <a:sym typeface="Wingdings" panose="05000000000000000000" pitchFamily="2" charset="2"/>
                  </a:rPr>
                  <a:t> Nan-padding at the end of the signal</a:t>
                </a:r>
              </a:p>
              <a:p>
                <a:pPr lvl="2"/>
                <a:endParaRPr lang="en-GB" sz="900" dirty="0">
                  <a:latin typeface="+mj-lt"/>
                  <a:sym typeface="Wingdings" panose="05000000000000000000" pitchFamily="2" charset="2"/>
                </a:endParaRPr>
              </a:p>
              <a:p>
                <a:pPr lvl="1"/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If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distance</a:t>
                </a:r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 is positive</a:t>
                </a:r>
              </a:p>
              <a:p>
                <a:pPr lvl="2"/>
                <a:r>
                  <a:rPr lang="en-GB" sz="1100" dirty="0">
                    <a:latin typeface="+mj-lt"/>
                    <a:sym typeface="Wingdings" panose="05000000000000000000" pitchFamily="2" charset="2"/>
                  </a:rPr>
                  <a:t>The QRS is after the maximum  Nan-padding on top of the signal </a:t>
                </a:r>
                <a:endParaRPr lang="en-GB" sz="1100" dirty="0">
                  <a:latin typeface="+mj-lt"/>
                </a:endParaRPr>
              </a:p>
              <a:p>
                <a:pPr lvl="1"/>
                <a:endParaRPr lang="en-GB" sz="110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3" y="1547296"/>
                <a:ext cx="5455194" cy="3569345"/>
              </a:xfrm>
              <a:prstGeom prst="rect">
                <a:avLst/>
              </a:prstGeom>
              <a:blipFill>
                <a:blip r:embed="rId3"/>
                <a:stretch>
                  <a:fillRect l="-335" t="-855" b="-94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6A4A2D4-B8E4-BD84-D2FA-5C85DFE89FB0}"/>
              </a:ext>
            </a:extLst>
          </p:cNvPr>
          <p:cNvSpPr/>
          <p:nvPr/>
        </p:nvSpPr>
        <p:spPr>
          <a:xfrm>
            <a:off x="6826602" y="4305865"/>
            <a:ext cx="2066544" cy="6126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accent1"/>
                </a:solidFill>
                <a:latin typeface="+mj-lt"/>
              </a:rPr>
              <a:t>Hyperparameters</a:t>
            </a:r>
          </a:p>
          <a:p>
            <a:r>
              <a:rPr lang="en-GB" sz="1600" dirty="0">
                <a:latin typeface="+mj-lt"/>
              </a:rPr>
              <a:t>Time window: 0.01 s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A8811ECA-9589-08EE-1674-CC4B65ED58DD}"/>
              </a:ext>
            </a:extLst>
          </p:cNvPr>
          <p:cNvSpPr/>
          <p:nvPr/>
        </p:nvSpPr>
        <p:spPr>
          <a:xfrm>
            <a:off x="6826602" y="1547296"/>
            <a:ext cx="4630604" cy="2393443"/>
          </a:xfrm>
          <a:prstGeom prst="round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GB" sz="1400" dirty="0"/>
              <a:t>Assumption: </a:t>
            </a:r>
            <a:r>
              <a:rPr lang="en-GB" sz="1400" dirty="0">
                <a:solidFill>
                  <a:schemeClr val="tx1"/>
                </a:solidFill>
              </a:rPr>
              <a:t>Ref trace could be the CS signal, while at least one spare trace has surely inside the QRS. In our case, spare 1 trace has always inside the QRS (by inspecting traces 1-by-1).</a:t>
            </a: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i="1" dirty="0">
                <a:solidFill>
                  <a:schemeClr val="tx1"/>
                </a:solidFill>
              </a:rPr>
              <a:t>NB: such strategy rely on the fact that at least one trace, and in our case is the spare1, has a true QRS inside. On the other hand, other traces could have signals of other nature, like the CS one.</a:t>
            </a:r>
          </a:p>
        </p:txBody>
      </p:sp>
    </p:spTree>
    <p:extLst>
      <p:ext uri="{BB962C8B-B14F-4D97-AF65-F5344CB8AC3E}">
        <p14:creationId xmlns:p14="http://schemas.microsoft.com/office/powerpoint/2010/main" val="2003948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3: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24</a:t>
            </a:fld>
            <a:endParaRPr lang="en-US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78100" y="1574963"/>
            <a:ext cx="4056740" cy="3819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latin typeface="+mj-lt"/>
              </a:rPr>
              <a:t>Results are similar to the ones obtained with strategy 1</a:t>
            </a:r>
          </a:p>
          <a:p>
            <a:r>
              <a:rPr lang="en-GB" sz="1400" dirty="0">
                <a:latin typeface="+mj-lt"/>
              </a:rPr>
              <a:t>But what is changed is the </a:t>
            </a:r>
            <a:r>
              <a:rPr lang="en-GB" sz="1400" b="1" dirty="0">
                <a:latin typeface="+mj-lt"/>
              </a:rPr>
              <a:t>base assumption</a:t>
            </a:r>
            <a:r>
              <a:rPr lang="en-GB" sz="1400" dirty="0">
                <a:latin typeface="+mj-lt"/>
              </a:rPr>
              <a:t>, </a:t>
            </a:r>
            <a:r>
              <a:rPr lang="en-US" sz="1400" dirty="0">
                <a:latin typeface="+mj-lt"/>
              </a:rPr>
              <a:t>that makes what were previously incorrect results correct and expected</a:t>
            </a:r>
          </a:p>
          <a:p>
            <a:r>
              <a:rPr lang="en-GB" sz="1400" dirty="0">
                <a:latin typeface="+mj-lt"/>
              </a:rPr>
              <a:t>Under the assumptions made, </a:t>
            </a:r>
            <a:r>
              <a:rPr lang="en-GB" sz="1400" b="1" dirty="0">
                <a:latin typeface="+mj-lt"/>
              </a:rPr>
              <a:t>interpretation of Rov signals is easier and solid</a:t>
            </a:r>
            <a:r>
              <a:rPr lang="en-GB" sz="1400" dirty="0">
                <a:latin typeface="+mj-lt"/>
              </a:rPr>
              <a:t>.</a:t>
            </a:r>
          </a:p>
          <a:p>
            <a:pPr lvl="1"/>
            <a:r>
              <a:rPr lang="en-GB" sz="1200" dirty="0">
                <a:latin typeface="+mj-lt"/>
              </a:rPr>
              <a:t>Boxes shows </a:t>
            </a:r>
            <a:r>
              <a:rPr lang="en-GB" sz="1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atrial</a:t>
            </a:r>
            <a:r>
              <a:rPr lang="en-GB" sz="1200" dirty="0">
                <a:latin typeface="+mj-lt"/>
              </a:rPr>
              <a:t>, </a:t>
            </a:r>
            <a:r>
              <a:rPr lang="en-GB" sz="1200" b="1" dirty="0">
                <a:solidFill>
                  <a:schemeClr val="accent2"/>
                </a:solidFill>
                <a:latin typeface="+mj-lt"/>
              </a:rPr>
              <a:t>ventricular</a:t>
            </a:r>
            <a:r>
              <a:rPr lang="en-GB" sz="1200" dirty="0">
                <a:latin typeface="+mj-lt"/>
              </a:rPr>
              <a:t> and </a:t>
            </a:r>
            <a:r>
              <a:rPr lang="en-GB" sz="1200" b="1" dirty="0">
                <a:solidFill>
                  <a:srgbClr val="7030A0"/>
                </a:solidFill>
                <a:latin typeface="+mj-lt"/>
              </a:rPr>
              <a:t>His</a:t>
            </a:r>
            <a:r>
              <a:rPr lang="en-GB" sz="1200" dirty="0">
                <a:latin typeface="+mj-lt"/>
              </a:rPr>
              <a:t> conductions </a:t>
            </a:r>
          </a:p>
          <a:p>
            <a:r>
              <a:rPr lang="en-GB" sz="1400" dirty="0">
                <a:latin typeface="+mj-lt"/>
              </a:rPr>
              <a:t>Moreover, </a:t>
            </a:r>
            <a:r>
              <a:rPr lang="en-GB" sz="1400" b="1" dirty="0">
                <a:latin typeface="+mj-lt"/>
              </a:rPr>
              <a:t>fiducial</a:t>
            </a:r>
            <a:r>
              <a:rPr lang="en-GB" sz="1400" dirty="0">
                <a:latin typeface="+mj-lt"/>
              </a:rPr>
              <a:t> </a:t>
            </a:r>
            <a:r>
              <a:rPr lang="en-GB" sz="1400" b="1" dirty="0">
                <a:latin typeface="+mj-lt"/>
              </a:rPr>
              <a:t>points</a:t>
            </a:r>
            <a:r>
              <a:rPr lang="en-GB" sz="1400" dirty="0">
                <a:latin typeface="+mj-lt"/>
              </a:rPr>
              <a:t> (i.e. maximum into the Rov trace neighbourhood) have a </a:t>
            </a:r>
            <a:r>
              <a:rPr lang="en-GB" sz="1400" b="1" dirty="0">
                <a:latin typeface="+mj-lt"/>
              </a:rPr>
              <a:t>solid</a:t>
            </a:r>
            <a:r>
              <a:rPr lang="en-GB" sz="1400" dirty="0">
                <a:latin typeface="+mj-lt"/>
              </a:rPr>
              <a:t> </a:t>
            </a:r>
            <a:r>
              <a:rPr lang="en-GB" sz="1400" b="1" dirty="0">
                <a:latin typeface="+mj-lt"/>
              </a:rPr>
              <a:t>interpretation</a:t>
            </a:r>
            <a:r>
              <a:rPr lang="en-GB" sz="1400" dirty="0">
                <a:latin typeface="+mj-lt"/>
              </a:rPr>
              <a:t> as </a:t>
            </a:r>
            <a:r>
              <a:rPr lang="en-GB" sz="1400" b="1" dirty="0">
                <a:latin typeface="+mj-lt"/>
              </a:rPr>
              <a:t>part</a:t>
            </a:r>
            <a:r>
              <a:rPr lang="en-GB" sz="1400" dirty="0">
                <a:latin typeface="+mj-lt"/>
              </a:rPr>
              <a:t> of </a:t>
            </a:r>
            <a:r>
              <a:rPr lang="en-GB" sz="1400" b="1" dirty="0">
                <a:latin typeface="+mj-lt"/>
              </a:rPr>
              <a:t>Ventricular</a:t>
            </a:r>
            <a:r>
              <a:rPr lang="en-GB" sz="1400" dirty="0">
                <a:latin typeface="+mj-lt"/>
              </a:rPr>
              <a:t> contraction.</a:t>
            </a:r>
          </a:p>
          <a:p>
            <a:r>
              <a:rPr lang="en-GB" sz="1400" dirty="0">
                <a:latin typeface="+mj-lt"/>
              </a:rPr>
              <a:t>So, an alignment between all records now it’s possible without misunderstandings. </a:t>
            </a:r>
            <a:endParaRPr lang="en-GB" sz="1100" dirty="0">
              <a:latin typeface="+mj-lt"/>
            </a:endParaRPr>
          </a:p>
          <a:p>
            <a:pPr marL="0" indent="0">
              <a:buNone/>
            </a:pPr>
            <a:endParaRPr lang="en-GB" sz="1200" dirty="0">
              <a:latin typeface="+mj-lt"/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02DDAC95-03E6-0BC8-56C9-AE8DD4EBC5D0}"/>
              </a:ext>
            </a:extLst>
          </p:cNvPr>
          <p:cNvGrpSpPr/>
          <p:nvPr/>
        </p:nvGrpSpPr>
        <p:grpSpPr>
          <a:xfrm>
            <a:off x="4306245" y="1708656"/>
            <a:ext cx="7813114" cy="4010732"/>
            <a:chOff x="4378886" y="1384228"/>
            <a:chExt cx="7813114" cy="4010732"/>
          </a:xfrm>
        </p:grpSpPr>
        <p:pic>
          <p:nvPicPr>
            <p:cNvPr id="11" name="Immagine 10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6B72E158-667F-26EC-719F-AC2753AD4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8886" y="1384228"/>
              <a:ext cx="7813114" cy="4010732"/>
            </a:xfrm>
            <a:prstGeom prst="rect">
              <a:avLst/>
            </a:prstGeom>
          </p:spPr>
        </p:pic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4493A0A6-430F-DE72-0211-1163E22ECEDC}"/>
                </a:ext>
              </a:extLst>
            </p:cNvPr>
            <p:cNvSpPr/>
            <p:nvPr/>
          </p:nvSpPr>
          <p:spPr>
            <a:xfrm>
              <a:off x="8306765" y="1754398"/>
              <a:ext cx="399182" cy="289912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55812805-625C-3A72-601B-2396F39C6AEC}"/>
                </a:ext>
              </a:extLst>
            </p:cNvPr>
            <p:cNvSpPr/>
            <p:nvPr/>
          </p:nvSpPr>
          <p:spPr>
            <a:xfrm>
              <a:off x="9109816" y="1652604"/>
              <a:ext cx="399182" cy="532161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AB6041F8-F2EF-AE5F-1275-4C475F95E577}"/>
                </a:ext>
              </a:extLst>
            </p:cNvPr>
            <p:cNvSpPr/>
            <p:nvPr/>
          </p:nvSpPr>
          <p:spPr>
            <a:xfrm>
              <a:off x="5576029" y="1716932"/>
              <a:ext cx="724446" cy="201752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A</a:t>
              </a:r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BE3FE38A-FDCF-E553-D432-C5694735E1FC}"/>
              </a:ext>
            </a:extLst>
          </p:cNvPr>
          <p:cNvGrpSpPr/>
          <p:nvPr/>
        </p:nvGrpSpPr>
        <p:grpSpPr>
          <a:xfrm>
            <a:off x="4306245" y="1574963"/>
            <a:ext cx="7813114" cy="4010732"/>
            <a:chOff x="4306245" y="1574963"/>
            <a:chExt cx="7813114" cy="4010732"/>
          </a:xfrm>
        </p:grpSpPr>
        <p:pic>
          <p:nvPicPr>
            <p:cNvPr id="15" name="Immagine 14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9E185273-390A-FE66-6826-0B9C804A9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245" y="1574963"/>
              <a:ext cx="7813114" cy="4010732"/>
            </a:xfrm>
            <a:prstGeom prst="rect">
              <a:avLst/>
            </a:prstGeom>
          </p:spPr>
        </p:pic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A1F02CE9-1A3D-49B2-AD64-5EC0AAFFC470}"/>
                </a:ext>
              </a:extLst>
            </p:cNvPr>
            <p:cNvSpPr/>
            <p:nvPr/>
          </p:nvSpPr>
          <p:spPr>
            <a:xfrm>
              <a:off x="8351847" y="2041360"/>
              <a:ext cx="399182" cy="289912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6E573E95-14C5-D589-6FB1-BC75CAB20C82}"/>
                </a:ext>
              </a:extLst>
            </p:cNvPr>
            <p:cNvSpPr/>
            <p:nvPr/>
          </p:nvSpPr>
          <p:spPr>
            <a:xfrm>
              <a:off x="9236765" y="1876155"/>
              <a:ext cx="485737" cy="532161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5BBCCD1A-268A-517F-1748-F6C0FED8007F}"/>
                </a:ext>
              </a:extLst>
            </p:cNvPr>
            <p:cNvSpPr/>
            <p:nvPr/>
          </p:nvSpPr>
          <p:spPr>
            <a:xfrm>
              <a:off x="5524364" y="1910805"/>
              <a:ext cx="724446" cy="201752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B</a:t>
              </a:r>
            </a:p>
          </p:txBody>
        </p:sp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0A461AA0-F44E-82B8-BBC2-ADEDB810459B}"/>
              </a:ext>
            </a:extLst>
          </p:cNvPr>
          <p:cNvGrpSpPr/>
          <p:nvPr/>
        </p:nvGrpSpPr>
        <p:grpSpPr>
          <a:xfrm>
            <a:off x="4306245" y="1570843"/>
            <a:ext cx="7813114" cy="4014851"/>
            <a:chOff x="4306245" y="1570843"/>
            <a:chExt cx="7813114" cy="4014851"/>
          </a:xfrm>
        </p:grpSpPr>
        <p:pic>
          <p:nvPicPr>
            <p:cNvPr id="28" name="Immagine 27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C3D9F7DF-1F6F-8F8F-B2FD-7F8487A51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245" y="1570843"/>
              <a:ext cx="7813114" cy="4014851"/>
            </a:xfrm>
            <a:prstGeom prst="rect">
              <a:avLst/>
            </a:prstGeom>
          </p:spPr>
        </p:pic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D7CD61DD-7997-FD3A-9141-24EA557E2B53}"/>
                </a:ext>
              </a:extLst>
            </p:cNvPr>
            <p:cNvSpPr/>
            <p:nvPr/>
          </p:nvSpPr>
          <p:spPr>
            <a:xfrm>
              <a:off x="8034533" y="2005689"/>
              <a:ext cx="399182" cy="289912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3C2CBF5B-25EB-1C63-9671-75B8B9496503}"/>
                </a:ext>
              </a:extLst>
            </p:cNvPr>
            <p:cNvSpPr/>
            <p:nvPr/>
          </p:nvSpPr>
          <p:spPr>
            <a:xfrm>
              <a:off x="8919451" y="1840484"/>
              <a:ext cx="485737" cy="532161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A51C01A9-5E03-2FFA-E559-236BF7941A83}"/>
                </a:ext>
              </a:extLst>
            </p:cNvPr>
            <p:cNvSpPr/>
            <p:nvPr/>
          </p:nvSpPr>
          <p:spPr>
            <a:xfrm>
              <a:off x="5409606" y="1940485"/>
              <a:ext cx="724446" cy="20175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MAP C</a:t>
              </a:r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D37B0AD2-03E4-E927-839A-8593CACA0396}"/>
                </a:ext>
              </a:extLst>
            </p:cNvPr>
            <p:cNvSpPr/>
            <p:nvPr/>
          </p:nvSpPr>
          <p:spPr>
            <a:xfrm>
              <a:off x="8652380" y="2064804"/>
              <a:ext cx="164914" cy="173183"/>
            </a:xfrm>
            <a:prstGeom prst="roundRect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667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Strategy 3: why not use spare 2 or 3?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25</a:t>
            </a:fld>
            <a:endParaRPr lang="en-US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78100" y="1574963"/>
            <a:ext cx="4056740" cy="3819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+mj-lt"/>
              </a:rPr>
              <a:t>As said, spare traces could be unipolar derivations, so they sorely have inside the QRS (at least in our case, without any other pathology)</a:t>
            </a:r>
          </a:p>
          <a:p>
            <a:r>
              <a:rPr lang="en-GB" sz="1600" dirty="0">
                <a:latin typeface="+mj-lt"/>
              </a:rPr>
              <a:t>On the other hand, it has been said that, by looking at traces one-by-one, only spare 1 trace has always a QRS. </a:t>
            </a:r>
          </a:p>
          <a:p>
            <a:pPr marL="0" indent="0">
              <a:buNone/>
            </a:pPr>
            <a:r>
              <a:rPr lang="en-US" sz="1600" dirty="0">
                <a:latin typeface="+mj-lt"/>
              </a:rPr>
              <a:t>This conclusion was made starting from literature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[4]</a:t>
            </a:r>
            <a:r>
              <a:rPr lang="en-US" sz="1600" dirty="0">
                <a:latin typeface="+mj-lt"/>
              </a:rPr>
              <a:t> and by looking at the various traces in the form of subplots and realizing that it is possible that spare 2 and 3  could be CS signals.</a:t>
            </a:r>
          </a:p>
          <a:p>
            <a:pPr marL="0" indent="0">
              <a:buNone/>
            </a:pPr>
            <a:endParaRPr lang="en-GB" sz="1600" dirty="0">
              <a:latin typeface="+mj-lt"/>
            </a:endParaRP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84938DA3-E1A9-6EF7-F7EA-A2D0FAF0222E}"/>
              </a:ext>
            </a:extLst>
          </p:cNvPr>
          <p:cNvGrpSpPr/>
          <p:nvPr/>
        </p:nvGrpSpPr>
        <p:grpSpPr>
          <a:xfrm>
            <a:off x="5058462" y="1997404"/>
            <a:ext cx="6755438" cy="2631277"/>
            <a:chOff x="5058462" y="1997404"/>
            <a:chExt cx="6755438" cy="2631277"/>
          </a:xfrm>
        </p:grpSpPr>
        <p:pic>
          <p:nvPicPr>
            <p:cNvPr id="5" name="Immagine 4" descr="Immagine che contiene testo, linea, diagramma, Parallelo&#10;&#10;Descrizione generata automaticamente">
              <a:extLst>
                <a:ext uri="{FF2B5EF4-FFF2-40B4-BE49-F238E27FC236}">
                  <a16:creationId xmlns:a16="http://schemas.microsoft.com/office/drawing/2014/main" id="{6B05FEE9-78C8-73B9-26E0-7C89BAD10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75" t="4562" r="8800" b="5877"/>
            <a:stretch/>
          </p:blipFill>
          <p:spPr>
            <a:xfrm>
              <a:off x="7165168" y="1997404"/>
              <a:ext cx="4648732" cy="2631277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8F99339C-BA5E-CF00-0E2B-15F9A3974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447"/>
            <a:stretch/>
          </p:blipFill>
          <p:spPr>
            <a:xfrm>
              <a:off x="5058462" y="2770632"/>
              <a:ext cx="1323098" cy="972528"/>
            </a:xfrm>
            <a:prstGeom prst="rect">
              <a:avLst/>
            </a:prstGeom>
          </p:spPr>
        </p:pic>
        <p:cxnSp>
          <p:nvCxnSpPr>
            <p:cNvPr id="9" name="Connettore a gomito 8">
              <a:extLst>
                <a:ext uri="{FF2B5EF4-FFF2-40B4-BE49-F238E27FC236}">
                  <a16:creationId xmlns:a16="http://schemas.microsoft.com/office/drawing/2014/main" id="{A2497585-A232-8DE3-DA18-ABAC096CC932}"/>
                </a:ext>
              </a:extLst>
            </p:cNvPr>
            <p:cNvCxnSpPr>
              <a:stCxn id="7" idx="3"/>
            </p:cNvCxnSpPr>
            <p:nvPr/>
          </p:nvCxnSpPr>
          <p:spPr>
            <a:xfrm flipV="1">
              <a:off x="6381560" y="2770632"/>
              <a:ext cx="815237" cy="486264"/>
            </a:xfrm>
            <a:prstGeom prst="bentConnector3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a gomito 9">
              <a:extLst>
                <a:ext uri="{FF2B5EF4-FFF2-40B4-BE49-F238E27FC236}">
                  <a16:creationId xmlns:a16="http://schemas.microsoft.com/office/drawing/2014/main" id="{905B8F53-4F8C-8D07-D407-0DB82DB3516A}"/>
                </a:ext>
              </a:extLst>
            </p:cNvPr>
            <p:cNvCxnSpPr>
              <a:cxnSpLocks/>
            </p:cNvCxnSpPr>
            <p:nvPr/>
          </p:nvCxnSpPr>
          <p:spPr>
            <a:xfrm>
              <a:off x="6381560" y="3535680"/>
              <a:ext cx="815237" cy="693744"/>
            </a:xfrm>
            <a:prstGeom prst="bentConnector3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a gomito 51">
              <a:extLst>
                <a:ext uri="{FF2B5EF4-FFF2-40B4-BE49-F238E27FC236}">
                  <a16:creationId xmlns:a16="http://schemas.microsoft.com/office/drawing/2014/main" id="{4076E762-7925-1062-2EBA-0FE04417A767}"/>
                </a:ext>
              </a:extLst>
            </p:cNvPr>
            <p:cNvCxnSpPr>
              <a:cxnSpLocks/>
            </p:cNvCxnSpPr>
            <p:nvPr/>
          </p:nvCxnSpPr>
          <p:spPr>
            <a:xfrm>
              <a:off x="6381560" y="3396288"/>
              <a:ext cx="815237" cy="439112"/>
            </a:xfrm>
            <a:prstGeom prst="bentConnector3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13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comments and observations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8C167163-56EB-9659-9274-C86DE4A14723}"/>
              </a:ext>
            </a:extLst>
          </p:cNvPr>
          <p:cNvSpPr txBox="1">
            <a:spLocks/>
          </p:cNvSpPr>
          <p:nvPr/>
        </p:nvSpPr>
        <p:spPr>
          <a:xfrm>
            <a:off x="362479" y="1432632"/>
            <a:ext cx="4961996" cy="3691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latin typeface="+mj-lt"/>
              </a:rPr>
              <a:t>After the alignment </a:t>
            </a:r>
            <a:r>
              <a:rPr lang="en-GB" sz="1400" dirty="0">
                <a:latin typeface="+mj-lt"/>
              </a:rPr>
              <a:t>it’s possible to clearly distinguish between atrial and ventricular contributions.</a:t>
            </a:r>
          </a:p>
          <a:p>
            <a:pPr marL="0" indent="0">
              <a:buNone/>
            </a:pPr>
            <a:r>
              <a:rPr lang="en-GB" sz="1400" dirty="0">
                <a:latin typeface="+mj-lt"/>
              </a:rPr>
              <a:t>Thus, it’s possible to </a:t>
            </a:r>
            <a:r>
              <a:rPr lang="en-GB" sz="1400" b="1" dirty="0">
                <a:latin typeface="+mj-lt"/>
              </a:rPr>
              <a:t>check the Maps’ proprieties</a:t>
            </a:r>
            <a:r>
              <a:rPr lang="en-GB" sz="1400" dirty="0">
                <a:latin typeface="+mj-lt"/>
              </a:rPr>
              <a:t>.</a:t>
            </a:r>
          </a:p>
          <a:p>
            <a:pPr marL="0" indent="0">
              <a:buNone/>
            </a:pPr>
            <a:r>
              <a:rPr lang="en-GB" sz="1400" dirty="0">
                <a:latin typeface="+mj-lt"/>
              </a:rPr>
              <a:t>By looking at the signals after the alignment there is still an open question:</a:t>
            </a:r>
          </a:p>
          <a:p>
            <a:pPr marL="0" indent="0">
              <a:buNone/>
            </a:pPr>
            <a:r>
              <a:rPr lang="en-GB" sz="1400" b="1" dirty="0">
                <a:solidFill>
                  <a:schemeClr val="accent1"/>
                </a:solidFill>
                <a:latin typeface="+mj-lt"/>
              </a:rPr>
              <a:t>Why some traces have a dominant component which is not expected?</a:t>
            </a:r>
          </a:p>
          <a:p>
            <a:pPr marL="0" indent="0">
              <a:buNone/>
            </a:pPr>
            <a:r>
              <a:rPr lang="en-GB" sz="1400" i="1" dirty="0">
                <a:latin typeface="+mj-lt"/>
              </a:rPr>
              <a:t>Example: dominant ventricular signal into a record from MAP A</a:t>
            </a:r>
          </a:p>
          <a:p>
            <a:pPr marL="0" indent="0">
              <a:buNone/>
            </a:pPr>
            <a:r>
              <a:rPr lang="en-GB" sz="1400" b="1" dirty="0">
                <a:latin typeface="+mj-lt"/>
              </a:rPr>
              <a:t>Possible answers:</a:t>
            </a:r>
          </a:p>
          <a:p>
            <a:pPr>
              <a:buFont typeface="+mj-lt"/>
              <a:buAutoNum type="arabicPeriod"/>
            </a:pPr>
            <a:r>
              <a:rPr lang="en-GB" sz="1400" dirty="0">
                <a:latin typeface="+mj-lt"/>
              </a:rPr>
              <a:t>Wrong strategy of alignment </a:t>
            </a:r>
          </a:p>
          <a:p>
            <a:pPr>
              <a:buFont typeface="+mj-lt"/>
              <a:buAutoNum type="arabicPeriod"/>
            </a:pPr>
            <a:r>
              <a:rPr lang="en-GB" sz="1400" dirty="0">
                <a:latin typeface="+mj-lt"/>
              </a:rPr>
              <a:t>Noise and bad positioning of the electrode</a:t>
            </a:r>
          </a:p>
          <a:p>
            <a:pPr>
              <a:buFont typeface="+mj-lt"/>
              <a:buAutoNum type="arabicPeriod"/>
            </a:pPr>
            <a:r>
              <a:rPr lang="en-GB" sz="1400" dirty="0">
                <a:latin typeface="+mj-lt"/>
              </a:rPr>
              <a:t>Necessity of positional information to completely characterize the signal (i.e., </a:t>
            </a:r>
            <a:r>
              <a:rPr lang="en-US" sz="1400" dirty="0">
                <a:latin typeface="+mj-lt"/>
              </a:rPr>
              <a:t>the heart surgeon knows where he’s located with the electrode and uses this information to “classify” the signal)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+mj-lt"/>
              </a:rPr>
              <a:t>Since the classification is done a posteriori (knowing the ablation result), it is possible that the signal may be afferent to a certain MAP even though its characteristics do not suggest the classification assigned to it</a:t>
            </a:r>
            <a:endParaRPr lang="en-GB" sz="1200" dirty="0">
              <a:latin typeface="+mj-lt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E3D8E12-8427-7C68-DFF2-48E7681B0585}"/>
              </a:ext>
            </a:extLst>
          </p:cNvPr>
          <p:cNvGrpSpPr/>
          <p:nvPr/>
        </p:nvGrpSpPr>
        <p:grpSpPr>
          <a:xfrm>
            <a:off x="5434943" y="1577068"/>
            <a:ext cx="6519120" cy="3691981"/>
            <a:chOff x="5434943" y="1577068"/>
            <a:chExt cx="6519120" cy="3691981"/>
          </a:xfrm>
        </p:grpSpPr>
        <p:pic>
          <p:nvPicPr>
            <p:cNvPr id="5" name="Immagine 4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05213223-B8FE-E48B-C21E-AD2B36FBC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9" t="4123" r="8575" b="5438"/>
            <a:stretch/>
          </p:blipFill>
          <p:spPr>
            <a:xfrm>
              <a:off x="5434943" y="1577068"/>
              <a:ext cx="6519120" cy="3691981"/>
            </a:xfrm>
            <a:prstGeom prst="rect">
              <a:avLst/>
            </a:prstGeom>
          </p:spPr>
        </p:pic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3520F848-5169-B55F-5A1B-5887E904B184}"/>
                </a:ext>
              </a:extLst>
            </p:cNvPr>
            <p:cNvSpPr/>
            <p:nvPr/>
          </p:nvSpPr>
          <p:spPr>
            <a:xfrm>
              <a:off x="8610600" y="1755648"/>
              <a:ext cx="868680" cy="777240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BD43F7AF-4CB4-BA7A-11F2-AFFEC77BE3D6}"/>
                </a:ext>
              </a:extLst>
            </p:cNvPr>
            <p:cNvSpPr txBox="1"/>
            <p:nvPr/>
          </p:nvSpPr>
          <p:spPr>
            <a:xfrm>
              <a:off x="9479280" y="1892809"/>
              <a:ext cx="742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accent1"/>
                  </a:solidFill>
                </a:rPr>
                <a:t>Why?</a:t>
              </a:r>
            </a:p>
            <a:p>
              <a:endParaRPr lang="it-IT" sz="14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92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Corrections on previous declaration on data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Understanding signals and their nature.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Necessity of alignment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QRS detection: Pam-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Tompinks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algorithm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1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2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3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/>
              <a:t>Conclusions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150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/>
              <a:t>Conclusions</a:t>
            </a:r>
            <a:endParaRPr lang="en-US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28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B88F10A3-B51A-5737-E391-BBC862C3D528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34AD31-F8CD-F096-F547-4896E55300D2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216921-F32D-FCB8-56C5-732473CABB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5917" y="2117436"/>
            <a:ext cx="11198987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it-IT" sz="1400" dirty="0"/>
              <a:t>The presented analysis starts by highlighting the </a:t>
            </a:r>
            <a:r>
              <a:rPr lang="en-GB" altLang="it-IT" sz="1400" b="1" dirty="0">
                <a:solidFill>
                  <a:schemeClr val="accent1"/>
                </a:solidFill>
              </a:rPr>
              <a:t>necessity of signal alignment, </a:t>
            </a:r>
            <a:r>
              <a:rPr lang="en-GB" altLang="it-IT" sz="1400" dirty="0"/>
              <a:t>objective pursued following 3 strategies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GB" altLang="it-IT" sz="1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it-IT" sz="1400" dirty="0"/>
              <a:t>The </a:t>
            </a:r>
            <a:r>
              <a:rPr lang="en-GB" altLang="it-IT" sz="1400" b="1" dirty="0">
                <a:solidFill>
                  <a:schemeClr val="accent1"/>
                </a:solidFill>
              </a:rPr>
              <a:t>first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strategy</a:t>
            </a:r>
            <a:r>
              <a:rPr lang="en-GB" altLang="it-IT" sz="1400" dirty="0"/>
              <a:t> rely on the fact that Ref trace has always inside the QRS but doesn’t consider the nature of such trace. Because of this, results are misleading and bad interpretable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GB" altLang="it-IT" sz="1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it-IT" sz="1400" dirty="0"/>
              <a:t>The </a:t>
            </a:r>
            <a:r>
              <a:rPr lang="en-GB" altLang="it-IT" sz="1400" b="1" dirty="0">
                <a:solidFill>
                  <a:schemeClr val="accent1"/>
                </a:solidFill>
              </a:rPr>
              <a:t>second</a:t>
            </a:r>
            <a:r>
              <a:rPr lang="en-GB" altLang="it-IT" sz="1400" dirty="0"/>
              <a:t> one </a:t>
            </a:r>
            <a:r>
              <a:rPr lang="en-GB" altLang="it-IT" sz="1400" b="1" dirty="0">
                <a:solidFill>
                  <a:schemeClr val="accent1"/>
                </a:solidFill>
              </a:rPr>
              <a:t>considers</a:t>
            </a:r>
            <a:r>
              <a:rPr lang="en-GB" altLang="it-IT" sz="1400" dirty="0"/>
              <a:t> the possibility of </a:t>
            </a:r>
            <a:r>
              <a:rPr lang="en-GB" altLang="it-IT" sz="1400" b="1" dirty="0">
                <a:solidFill>
                  <a:schemeClr val="accent1"/>
                </a:solidFill>
              </a:rPr>
              <a:t>misalignment</a:t>
            </a:r>
            <a:r>
              <a:rPr lang="en-GB" altLang="it-IT" sz="1400" b="1" dirty="0">
                <a:solidFill>
                  <a:srgbClr val="C00000"/>
                </a:solidFill>
              </a:rPr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of</a:t>
            </a:r>
            <a:r>
              <a:rPr lang="en-GB" altLang="it-IT" sz="1400" b="1" dirty="0">
                <a:solidFill>
                  <a:srgbClr val="C00000"/>
                </a:solidFill>
              </a:rPr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QRS</a:t>
            </a:r>
            <a:r>
              <a:rPr lang="en-GB" altLang="it-IT" sz="1400" dirty="0"/>
              <a:t> into </a:t>
            </a:r>
            <a:r>
              <a:rPr lang="en-GB" altLang="it-IT" sz="1400" b="1" dirty="0">
                <a:solidFill>
                  <a:schemeClr val="accent1"/>
                </a:solidFill>
              </a:rPr>
              <a:t>ref</a:t>
            </a:r>
            <a:r>
              <a:rPr lang="en-GB" altLang="it-IT" sz="1400" dirty="0"/>
              <a:t> trace with the one into </a:t>
            </a:r>
            <a:r>
              <a:rPr lang="en-GB" altLang="it-IT" sz="1400" b="1" dirty="0">
                <a:solidFill>
                  <a:schemeClr val="accent1"/>
                </a:solidFill>
              </a:rPr>
              <a:t>spare2</a:t>
            </a:r>
            <a:r>
              <a:rPr lang="en-GB" altLang="it-IT" sz="1400" dirty="0"/>
              <a:t> trace. So, rely on the fact that </a:t>
            </a:r>
            <a:r>
              <a:rPr lang="en-GB" altLang="it-IT" sz="1400" b="1" dirty="0">
                <a:solidFill>
                  <a:schemeClr val="accent1"/>
                </a:solidFill>
              </a:rPr>
              <a:t>both</a:t>
            </a:r>
            <a:r>
              <a:rPr lang="en-GB" altLang="it-IT" sz="1400" dirty="0"/>
              <a:t> traces </a:t>
            </a:r>
            <a:r>
              <a:rPr lang="en-GB" altLang="it-IT" sz="1400" b="1" dirty="0">
                <a:solidFill>
                  <a:schemeClr val="accent1"/>
                </a:solidFill>
              </a:rPr>
              <a:t>have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inside</a:t>
            </a:r>
            <a:r>
              <a:rPr lang="en-GB" altLang="it-IT" sz="1400" b="1" dirty="0">
                <a:solidFill>
                  <a:srgbClr val="C00000"/>
                </a:solidFill>
              </a:rPr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the</a:t>
            </a:r>
            <a:r>
              <a:rPr lang="en-GB" altLang="it-IT" sz="1400" b="1" dirty="0">
                <a:solidFill>
                  <a:srgbClr val="C00000"/>
                </a:solidFill>
              </a:rPr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QRS</a:t>
            </a:r>
            <a:r>
              <a:rPr lang="en-GB" altLang="it-IT" sz="1400" dirty="0"/>
              <a:t>. Even if result are encouraging, assumptions made could lead to incorrect interpretation of the relationships between traces components.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altLang="it-IT" sz="1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it-IT" sz="1400" dirty="0"/>
              <a:t>The </a:t>
            </a:r>
            <a:r>
              <a:rPr lang="en-GB" altLang="it-IT" sz="1400" b="1" dirty="0">
                <a:solidFill>
                  <a:schemeClr val="accent1"/>
                </a:solidFill>
              </a:rPr>
              <a:t>third</a:t>
            </a:r>
            <a:r>
              <a:rPr lang="en-GB" altLang="it-IT" sz="1400" dirty="0"/>
              <a:t> one returns on focusing on one single trace but consider the </a:t>
            </a:r>
            <a:r>
              <a:rPr lang="en-GB" altLang="it-IT" sz="1400" b="1" dirty="0">
                <a:solidFill>
                  <a:schemeClr val="accent1"/>
                </a:solidFill>
              </a:rPr>
              <a:t>possibility</a:t>
            </a:r>
            <a:r>
              <a:rPr lang="en-GB" altLang="it-IT" sz="1400" dirty="0"/>
              <a:t> that </a:t>
            </a:r>
            <a:r>
              <a:rPr lang="en-GB" altLang="it-IT" sz="1400" b="1" dirty="0">
                <a:solidFill>
                  <a:schemeClr val="accent1"/>
                </a:solidFill>
              </a:rPr>
              <a:t>ref,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spare2</a:t>
            </a:r>
            <a:r>
              <a:rPr lang="en-GB" altLang="it-IT" sz="1400" dirty="0"/>
              <a:t> and </a:t>
            </a:r>
            <a:r>
              <a:rPr lang="en-GB" altLang="it-IT" sz="1400" b="1" dirty="0">
                <a:solidFill>
                  <a:schemeClr val="accent1"/>
                </a:solidFill>
              </a:rPr>
              <a:t>spare3</a:t>
            </a:r>
            <a:r>
              <a:rPr lang="en-GB" altLang="it-IT" sz="1400" dirty="0"/>
              <a:t> traces could be </a:t>
            </a:r>
            <a:r>
              <a:rPr lang="en-GB" altLang="it-IT" sz="1400" b="1" dirty="0">
                <a:solidFill>
                  <a:schemeClr val="accent1"/>
                </a:solidFill>
              </a:rPr>
              <a:t>CS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signals</a:t>
            </a:r>
            <a:r>
              <a:rPr lang="en-GB" altLang="it-IT" sz="1400" dirty="0"/>
              <a:t>. So </a:t>
            </a:r>
            <a:r>
              <a:rPr lang="en-GB" altLang="it-IT" sz="1400" b="1" dirty="0">
                <a:solidFill>
                  <a:schemeClr val="accent1"/>
                </a:solidFill>
              </a:rPr>
              <a:t>spare1</a:t>
            </a:r>
            <a:r>
              <a:rPr lang="en-GB" altLang="it-IT" sz="1400" dirty="0"/>
              <a:t> trace is (in our case) the </a:t>
            </a:r>
            <a:r>
              <a:rPr lang="en-GB" altLang="it-IT" sz="1400" b="1" dirty="0">
                <a:solidFill>
                  <a:schemeClr val="accent1"/>
                </a:solidFill>
              </a:rPr>
              <a:t>only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one</a:t>
            </a:r>
            <a:r>
              <a:rPr lang="en-GB" altLang="it-IT" sz="1400" dirty="0"/>
              <a:t> with the real </a:t>
            </a:r>
            <a:r>
              <a:rPr lang="en-GB" altLang="it-IT" sz="1400" b="1" dirty="0">
                <a:solidFill>
                  <a:schemeClr val="accent1"/>
                </a:solidFill>
              </a:rPr>
              <a:t>QRS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inside</a:t>
            </a:r>
            <a:r>
              <a:rPr lang="en-GB" altLang="it-IT" sz="1400" dirty="0"/>
              <a:t>. Such strategy returns results similar to the ones obtained with strategy 1, but under the new assumptions it’s possible to </a:t>
            </a:r>
            <a:r>
              <a:rPr lang="en-GB" altLang="it-IT" sz="1400" b="1" dirty="0">
                <a:solidFill>
                  <a:schemeClr val="accent1"/>
                </a:solidFill>
              </a:rPr>
              <a:t>interpretate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Rov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signals</a:t>
            </a:r>
            <a:r>
              <a:rPr lang="en-GB" altLang="it-IT" sz="1400" dirty="0"/>
              <a:t> into a </a:t>
            </a:r>
            <a:r>
              <a:rPr lang="en-GB" altLang="it-IT" sz="1400" b="1" dirty="0">
                <a:solidFill>
                  <a:schemeClr val="accent1"/>
                </a:solidFill>
              </a:rPr>
              <a:t>more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robust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way</a:t>
            </a:r>
            <a:r>
              <a:rPr lang="en-GB" altLang="it-IT" sz="1400" dirty="0"/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altLang="it-IT" sz="1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it-IT" sz="1400" dirty="0"/>
              <a:t>In conclusion, </a:t>
            </a:r>
            <a:r>
              <a:rPr lang="en-GB" altLang="it-IT" sz="1400" b="1" dirty="0">
                <a:solidFill>
                  <a:schemeClr val="accent1"/>
                </a:solidFill>
              </a:rPr>
              <a:t>strategy 3</a:t>
            </a:r>
            <a:r>
              <a:rPr lang="en-GB" altLang="it-IT" sz="1400" dirty="0"/>
              <a:t> seems to be the </a:t>
            </a:r>
            <a:r>
              <a:rPr lang="en-GB" altLang="it-IT" sz="1400" b="1" dirty="0">
                <a:solidFill>
                  <a:schemeClr val="accent1"/>
                </a:solidFill>
              </a:rPr>
              <a:t>most</a:t>
            </a:r>
            <a:r>
              <a:rPr lang="en-GB" altLang="it-IT" sz="1400" dirty="0"/>
              <a:t> </a:t>
            </a:r>
            <a:r>
              <a:rPr lang="en-GB" altLang="it-IT" sz="1400" b="1" dirty="0">
                <a:solidFill>
                  <a:schemeClr val="accent1"/>
                </a:solidFill>
              </a:rPr>
              <a:t>accurate</a:t>
            </a:r>
            <a:r>
              <a:rPr lang="en-GB" altLang="it-IT" sz="1400" dirty="0"/>
              <a:t> in terms of both </a:t>
            </a:r>
            <a:r>
              <a:rPr lang="en-GB" altLang="it-IT" sz="1400" b="1" dirty="0">
                <a:solidFill>
                  <a:schemeClr val="accent1"/>
                </a:solidFill>
              </a:rPr>
              <a:t>performances</a:t>
            </a:r>
            <a:r>
              <a:rPr lang="en-GB" altLang="it-IT" sz="1400" dirty="0"/>
              <a:t> and </a:t>
            </a:r>
            <a:r>
              <a:rPr lang="en-GB" altLang="it-IT" sz="1400" b="1" dirty="0">
                <a:solidFill>
                  <a:schemeClr val="accent1"/>
                </a:solidFill>
              </a:rPr>
              <a:t>physiological</a:t>
            </a:r>
            <a:r>
              <a:rPr lang="en-GB" altLang="it-IT" sz="1400" dirty="0"/>
              <a:t> interpretation.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GB" altLang="it-IT" sz="1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it-IT" sz="1400" dirty="0"/>
              <a:t>Once decided a strategy of alignment, a possible next step could be aligning all Rov records with the same point (i.e., a fiducial position of the QRS).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15802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29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B88F10A3-B51A-5737-E391-BBC862C3D528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34AD31-F8CD-F096-F547-4896E55300D2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216921-F32D-FCB8-56C5-732473CABB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7357" y="2270601"/>
            <a:ext cx="10656443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t-BR" altLang="it-IT" sz="1600" dirty="0"/>
              <a:t>Katritsis, D. G., &amp; Camm, A. J. (2010). Atrioventricular nodal reentrant tachycardia. Circulation, 122(8), 831-840.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t-BR" altLang="it-IT" sz="1600" dirty="0"/>
              <a:t>Hafeez Y, Armstrong TJ. Atrioventricular Nodal Reentry Tachycardia. 2023 Aug 7. In: StatPearls [Internet]. Treasure Island (FL): StatPearls Publishing; 2024 Jan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it-IT" sz="1600" dirty="0"/>
              <a:t>Manual of Medicine. (n.d.). Retrieved September 7, 2024, from </a:t>
            </a:r>
            <a:r>
              <a:rPr lang="en-US" altLang="it-IT" sz="1600" dirty="0">
                <a:hlinkClick r:id="rId3"/>
              </a:rPr>
              <a:t>https://manualofmedicine.com/</a:t>
            </a:r>
            <a:endParaRPr lang="en-US" altLang="it-IT" sz="1600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it-IT" sz="1600" dirty="0" err="1"/>
              <a:t>Budzikowski</a:t>
            </a:r>
            <a:r>
              <a:rPr lang="en-US" altLang="it-IT" sz="1600" dirty="0"/>
              <a:t>, Adam S., et al. "How to perform cryoablation for atrioventricular nodal reentrant tachycardia." Cardiology Journal 14.6 (2007): 597-604.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pt-BR" altLang="it-IT" sz="16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18019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/>
              <a:t>Corrections on previous declaration on data</a:t>
            </a:r>
          </a:p>
          <a:p>
            <a:pPr lvl="1"/>
            <a:r>
              <a:rPr lang="en-US" sz="1800" dirty="0"/>
              <a:t>Understanding signals and their nature.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Necessity of alignment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QRS detection: Pam-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Tompinks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algorithm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1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2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3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02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Spare1 trace ≠ Reference trace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41" y="1487287"/>
            <a:ext cx="10401551" cy="478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So far, we </a:t>
            </a:r>
            <a:r>
              <a:rPr lang="en-US" sz="1800" b="1" dirty="0">
                <a:solidFill>
                  <a:srgbClr val="C00000"/>
                </a:solidFill>
              </a:rPr>
              <a:t>trusted</a:t>
            </a:r>
            <a:r>
              <a:rPr lang="en-US" sz="1800" dirty="0"/>
              <a:t> that the </a:t>
            </a:r>
            <a:r>
              <a:rPr lang="en-US" sz="1800" b="1" dirty="0">
                <a:solidFill>
                  <a:srgbClr val="C00000"/>
                </a:solidFill>
              </a:rPr>
              <a:t>reference</a:t>
            </a:r>
            <a:r>
              <a:rPr lang="en-US" sz="1800" dirty="0"/>
              <a:t> trace and the </a:t>
            </a:r>
            <a:r>
              <a:rPr lang="en-US" sz="1800" b="1" dirty="0">
                <a:solidFill>
                  <a:srgbClr val="C00000"/>
                </a:solidFill>
              </a:rPr>
              <a:t>spare1</a:t>
            </a:r>
            <a:r>
              <a:rPr lang="en-US" sz="1800" dirty="0"/>
              <a:t> trace were composed by the </a:t>
            </a:r>
            <a:r>
              <a:rPr lang="en-US" sz="1800" b="1" dirty="0">
                <a:solidFill>
                  <a:srgbClr val="C00000"/>
                </a:solidFill>
              </a:rPr>
              <a:t>same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C00000"/>
                </a:solidFill>
              </a:rPr>
              <a:t>signals</a:t>
            </a:r>
            <a:r>
              <a:rPr lang="en-US" sz="1800" dirty="0"/>
              <a:t>. </a:t>
            </a:r>
            <a:r>
              <a:rPr lang="en-US" sz="1800" b="1" dirty="0">
                <a:solidFill>
                  <a:srgbClr val="C00000"/>
                </a:solidFill>
              </a:rPr>
              <a:t>But</a:t>
            </a:r>
            <a:r>
              <a:rPr lang="en-US" sz="1800" dirty="0"/>
              <a:t>:</a:t>
            </a:r>
          </a:p>
          <a:p>
            <a:endParaRPr lang="en-US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Immagine 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17F24424-4269-0348-00B0-068BCA9334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t="2059" r="8908" b="5409"/>
          <a:stretch/>
        </p:blipFill>
        <p:spPr>
          <a:xfrm>
            <a:off x="278641" y="1857375"/>
            <a:ext cx="4904483" cy="2872761"/>
          </a:xfrm>
          <a:prstGeom prst="rect">
            <a:avLst/>
          </a:prstGeom>
        </p:spPr>
      </p:pic>
      <p:pic>
        <p:nvPicPr>
          <p:cNvPr id="9" name="Immagine 8" descr="Immagine che contiene testo, diagramma, linea, mappa&#10;&#10;Descrizione generata automaticamente">
            <a:extLst>
              <a:ext uri="{FF2B5EF4-FFF2-40B4-BE49-F238E27FC236}">
                <a16:creationId xmlns:a16="http://schemas.microsoft.com/office/drawing/2014/main" id="{A83110B2-8916-8F3A-E7D5-3F66805DF8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1493" r="8650" b="4269"/>
          <a:stretch/>
        </p:blipFill>
        <p:spPr>
          <a:xfrm>
            <a:off x="5479416" y="1857375"/>
            <a:ext cx="4904483" cy="2881049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6FCC1754-7791-EACB-7114-79FC628CBAE9}"/>
              </a:ext>
            </a:extLst>
          </p:cNvPr>
          <p:cNvSpPr txBox="1">
            <a:spLocks/>
          </p:cNvSpPr>
          <p:nvPr/>
        </p:nvSpPr>
        <p:spPr>
          <a:xfrm>
            <a:off x="566291" y="2075192"/>
            <a:ext cx="1377060" cy="260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highlight>
                  <a:srgbClr val="FFFF00"/>
                </a:highlight>
              </a:rPr>
              <a:t>Reference</a:t>
            </a:r>
          </a:p>
          <a:p>
            <a:endParaRPr lang="en-US" sz="1100" dirty="0">
              <a:highlight>
                <a:srgbClr val="FFFF00"/>
              </a:highlight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958BB-A63B-1225-E98A-BE5A9AFD3004}"/>
              </a:ext>
            </a:extLst>
          </p:cNvPr>
          <p:cNvSpPr txBox="1">
            <a:spLocks/>
          </p:cNvSpPr>
          <p:nvPr/>
        </p:nvSpPr>
        <p:spPr>
          <a:xfrm>
            <a:off x="5875907" y="2075192"/>
            <a:ext cx="1377060" cy="260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highlight>
                  <a:srgbClr val="FFFF00"/>
                </a:highlight>
              </a:rPr>
              <a:t>Spare1</a:t>
            </a:r>
          </a:p>
          <a:p>
            <a:endParaRPr lang="en-US" sz="1100" dirty="0">
              <a:highlight>
                <a:srgbClr val="FFFF00"/>
              </a:highlight>
            </a:endParaRP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CAEDF24F-E4A5-18DB-44B8-C03E59B739AD}"/>
              </a:ext>
            </a:extLst>
          </p:cNvPr>
          <p:cNvSpPr txBox="1">
            <a:spLocks/>
          </p:cNvSpPr>
          <p:nvPr/>
        </p:nvSpPr>
        <p:spPr>
          <a:xfrm>
            <a:off x="278641" y="4881751"/>
            <a:ext cx="10401551" cy="478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Into each MAP, reference and spare1 trace aren’t the same, </a:t>
            </a:r>
            <a:r>
              <a:rPr lang="en-US" sz="1800" b="1" dirty="0">
                <a:solidFill>
                  <a:srgbClr val="C00000"/>
                </a:solidFill>
              </a:rPr>
              <a:t>except for subjects 2 and 4</a:t>
            </a:r>
            <a:r>
              <a:rPr lang="en-US" sz="1800" dirty="0"/>
              <a:t>.</a:t>
            </a:r>
          </a:p>
          <a:p>
            <a:r>
              <a:rPr lang="en-US" sz="1800" dirty="0"/>
              <a:t>Such observation support the option that spare traces have a different nature from reference ones</a:t>
            </a:r>
          </a:p>
          <a:p>
            <a:r>
              <a:rPr lang="en-US" sz="1800" dirty="0"/>
              <a:t> </a:t>
            </a:r>
            <a:r>
              <a:rPr lang="en-US" sz="1800" b="1" dirty="0">
                <a:solidFill>
                  <a:srgbClr val="C00000"/>
                </a:solidFill>
              </a:rPr>
              <a:t>Knowing</a:t>
            </a:r>
            <a:r>
              <a:rPr lang="en-US" sz="1800" dirty="0"/>
              <a:t> the </a:t>
            </a:r>
            <a:r>
              <a:rPr lang="en-US" sz="1800" b="1" dirty="0">
                <a:solidFill>
                  <a:srgbClr val="C00000"/>
                </a:solidFill>
              </a:rPr>
              <a:t>true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C00000"/>
                </a:solidFill>
              </a:rPr>
              <a:t>nature</a:t>
            </a:r>
            <a:r>
              <a:rPr lang="en-US" sz="1800" dirty="0"/>
              <a:t> of these signals now becomes </a:t>
            </a:r>
            <a:r>
              <a:rPr lang="en-US" sz="1800" b="1" dirty="0">
                <a:solidFill>
                  <a:srgbClr val="C00000"/>
                </a:solidFill>
              </a:rPr>
              <a:t>crucial</a:t>
            </a:r>
            <a:r>
              <a:rPr lang="en-US" sz="1800" dirty="0"/>
              <a:t>.</a:t>
            </a:r>
          </a:p>
          <a:p>
            <a:endParaRPr lang="en-US" sz="140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C997486-9C8F-9BEC-6183-EB8406D10932}"/>
              </a:ext>
            </a:extLst>
          </p:cNvPr>
          <p:cNvSpPr/>
          <p:nvPr/>
        </p:nvSpPr>
        <p:spPr>
          <a:xfrm>
            <a:off x="10680192" y="1976250"/>
            <a:ext cx="1233167" cy="57761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Mean ± SD plots (same Map, different subjects)</a:t>
            </a:r>
          </a:p>
        </p:txBody>
      </p:sp>
    </p:spTree>
    <p:extLst>
      <p:ext uri="{BB962C8B-B14F-4D97-AF65-F5344CB8AC3E}">
        <p14:creationId xmlns:p14="http://schemas.microsoft.com/office/powerpoint/2010/main" val="3330982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signals and their nature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41" y="1487286"/>
            <a:ext cx="11562839" cy="41179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It is now necessary to know satisfactorily the true nature of the signals in the dataset, and for this a literature search was conducted.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What are the characteristics of ECG signals in the case of AVNRT?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[1,2]</a:t>
            </a:r>
          </a:p>
          <a:p>
            <a:r>
              <a:rPr lang="en-US" sz="1800" dirty="0"/>
              <a:t>QRS complexes duration below 120ms (and heart rate &gt;100 bpm)</a:t>
            </a:r>
          </a:p>
          <a:p>
            <a:r>
              <a:rPr lang="en-US" sz="1800" dirty="0"/>
              <a:t>Possible ST depression (even associated with tachycardia) </a:t>
            </a:r>
          </a:p>
          <a:p>
            <a:r>
              <a:rPr lang="en-US" sz="1800" dirty="0"/>
              <a:t>Main aspect for the diagnosis of AVNRT: abnormalities of the P wave</a:t>
            </a:r>
          </a:p>
          <a:p>
            <a:pPr lvl="1"/>
            <a:r>
              <a:rPr lang="en-US" sz="1400" dirty="0"/>
              <a:t>Could be masked by the QRS (</a:t>
            </a:r>
            <a:r>
              <a:rPr lang="en-US" sz="1400" i="1" dirty="0"/>
              <a:t>slow-fast AVNRT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Could be negative (</a:t>
            </a:r>
            <a:r>
              <a:rPr lang="en-US" sz="1400" i="1" dirty="0"/>
              <a:t>fast-slow and slow-slow AVNRT</a:t>
            </a:r>
            <a:r>
              <a:rPr lang="en-US" sz="1400" dirty="0"/>
              <a:t>)</a:t>
            </a:r>
          </a:p>
          <a:p>
            <a:pPr lvl="1"/>
            <a:endParaRPr lang="en-US" sz="1400" dirty="0"/>
          </a:p>
          <a:p>
            <a:endParaRPr lang="en-US" sz="1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A3FB04-7617-A864-806D-EC7C68902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432" y="2705100"/>
            <a:ext cx="2490216" cy="249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AFF1EFDC-4933-6A83-AB56-655972BD109C}"/>
              </a:ext>
            </a:extLst>
          </p:cNvPr>
          <p:cNvGrpSpPr/>
          <p:nvPr/>
        </p:nvGrpSpPr>
        <p:grpSpPr>
          <a:xfrm>
            <a:off x="8537448" y="3057906"/>
            <a:ext cx="2033016" cy="1784603"/>
            <a:chOff x="5766816" y="3950208"/>
            <a:chExt cx="2033016" cy="1784603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9F4660FD-9FB7-1FF2-0718-C40BF0A14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282" r="3596" b="-1"/>
            <a:stretch/>
          </p:blipFill>
          <p:spPr>
            <a:xfrm>
              <a:off x="6329059" y="3950208"/>
              <a:ext cx="1470773" cy="1784603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8F2799A6-0385-6C2D-063F-9346386EC697}"/>
                </a:ext>
              </a:extLst>
            </p:cNvPr>
            <p:cNvSpPr txBox="1"/>
            <p:nvPr/>
          </p:nvSpPr>
          <p:spPr>
            <a:xfrm>
              <a:off x="5766816" y="4285046"/>
              <a:ext cx="6583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aVF</a:t>
              </a:r>
              <a:endParaRPr lang="it-IT" dirty="0"/>
            </a:p>
            <a:p>
              <a:endParaRPr lang="it-IT" dirty="0"/>
            </a:p>
            <a:p>
              <a:r>
                <a:rPr lang="it-IT" dirty="0"/>
                <a:t>V1</a:t>
              </a: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5090549B-A597-B1B3-4692-B90CB74BCDEB}"/>
              </a:ext>
            </a:extLst>
          </p:cNvPr>
          <p:cNvGrpSpPr/>
          <p:nvPr/>
        </p:nvGrpSpPr>
        <p:grpSpPr>
          <a:xfrm>
            <a:off x="8653184" y="3150722"/>
            <a:ext cx="2027096" cy="1691787"/>
            <a:chOff x="8653184" y="3150722"/>
            <a:chExt cx="2027096" cy="1691787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7661F283-586A-782A-5ED9-CD7CDBA26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3184" y="3150722"/>
              <a:ext cx="2027096" cy="1691787"/>
            </a:xfrm>
            <a:prstGeom prst="rect">
              <a:avLst/>
            </a:prstGeom>
          </p:spPr>
        </p:pic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9DC3DE62-DAC3-2FFC-803B-5A05CDCB42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59240" y="3611880"/>
              <a:ext cx="36576" cy="45339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E639476F-C4A8-7EC1-9A07-49D7DDF4D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13" y="6323976"/>
            <a:ext cx="1066644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Katritsis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D. G., &amp;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Camm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A. J. (2010).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Atrioventricular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nodal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reentrant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tachycardia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it-IT" altLang="it-IT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Circulation</a:t>
            </a: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122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(8), 831-840.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100" dirty="0">
                <a:latin typeface="Arial" panose="020B0604020202020204" pitchFamily="34" charset="0"/>
              </a:rPr>
              <a:t>2. </a:t>
            </a:r>
            <a:r>
              <a:rPr lang="it-IT" altLang="it-IT" sz="1100" dirty="0" err="1">
                <a:latin typeface="Arial" panose="020B0604020202020204" pitchFamily="34" charset="0"/>
              </a:rPr>
              <a:t>Hafeez</a:t>
            </a:r>
            <a:r>
              <a:rPr lang="it-IT" altLang="it-IT" sz="1100" dirty="0">
                <a:latin typeface="Arial" panose="020B0604020202020204" pitchFamily="34" charset="0"/>
              </a:rPr>
              <a:t> Y, Armstrong TJ. </a:t>
            </a:r>
            <a:r>
              <a:rPr lang="it-IT" altLang="it-IT" sz="1100" dirty="0" err="1">
                <a:latin typeface="Arial" panose="020B0604020202020204" pitchFamily="34" charset="0"/>
              </a:rPr>
              <a:t>Atrioventricular</a:t>
            </a:r>
            <a:r>
              <a:rPr lang="it-IT" altLang="it-IT" sz="1100" dirty="0">
                <a:latin typeface="Arial" panose="020B0604020202020204" pitchFamily="34" charset="0"/>
              </a:rPr>
              <a:t> </a:t>
            </a:r>
            <a:r>
              <a:rPr lang="it-IT" altLang="it-IT" sz="1100" dirty="0" err="1">
                <a:latin typeface="Arial" panose="020B0604020202020204" pitchFamily="34" charset="0"/>
              </a:rPr>
              <a:t>Nodal</a:t>
            </a:r>
            <a:r>
              <a:rPr lang="it-IT" altLang="it-IT" sz="1100" dirty="0">
                <a:latin typeface="Arial" panose="020B0604020202020204" pitchFamily="34" charset="0"/>
              </a:rPr>
              <a:t> </a:t>
            </a:r>
            <a:r>
              <a:rPr lang="it-IT" altLang="it-IT" sz="1100" dirty="0" err="1">
                <a:latin typeface="Arial" panose="020B0604020202020204" pitchFamily="34" charset="0"/>
              </a:rPr>
              <a:t>Reentry</a:t>
            </a:r>
            <a:r>
              <a:rPr lang="it-IT" altLang="it-IT" sz="1100" dirty="0">
                <a:latin typeface="Arial" panose="020B0604020202020204" pitchFamily="34" charset="0"/>
              </a:rPr>
              <a:t> </a:t>
            </a:r>
            <a:r>
              <a:rPr lang="it-IT" altLang="it-IT" sz="1100" dirty="0" err="1">
                <a:latin typeface="Arial" panose="020B0604020202020204" pitchFamily="34" charset="0"/>
              </a:rPr>
              <a:t>Tachycardia</a:t>
            </a:r>
            <a:r>
              <a:rPr lang="it-IT" altLang="it-IT" sz="1100" dirty="0">
                <a:latin typeface="Arial" panose="020B0604020202020204" pitchFamily="34" charset="0"/>
              </a:rPr>
              <a:t>. 2023 </a:t>
            </a:r>
            <a:r>
              <a:rPr lang="it-IT" altLang="it-IT" sz="1100" dirty="0" err="1">
                <a:latin typeface="Arial" panose="020B0604020202020204" pitchFamily="34" charset="0"/>
              </a:rPr>
              <a:t>Aug</a:t>
            </a:r>
            <a:r>
              <a:rPr lang="it-IT" altLang="it-IT" sz="1100" dirty="0">
                <a:latin typeface="Arial" panose="020B0604020202020204" pitchFamily="34" charset="0"/>
              </a:rPr>
              <a:t> 7. In: </a:t>
            </a:r>
            <a:r>
              <a:rPr lang="it-IT" altLang="it-IT" sz="1100" dirty="0" err="1">
                <a:latin typeface="Arial" panose="020B0604020202020204" pitchFamily="34" charset="0"/>
              </a:rPr>
              <a:t>StatPearls</a:t>
            </a:r>
            <a:r>
              <a:rPr lang="it-IT" altLang="it-IT" sz="1100" dirty="0">
                <a:latin typeface="Arial" panose="020B0604020202020204" pitchFamily="34" charset="0"/>
              </a:rPr>
              <a:t> [Internet]. </a:t>
            </a:r>
            <a:r>
              <a:rPr lang="it-IT" altLang="it-IT" sz="1100" dirty="0" err="1">
                <a:latin typeface="Arial" panose="020B0604020202020204" pitchFamily="34" charset="0"/>
              </a:rPr>
              <a:t>Treasure</a:t>
            </a:r>
            <a:r>
              <a:rPr lang="it-IT" altLang="it-IT" sz="1100" dirty="0">
                <a:latin typeface="Arial" panose="020B0604020202020204" pitchFamily="34" charset="0"/>
              </a:rPr>
              <a:t> Island (FL): </a:t>
            </a:r>
            <a:r>
              <a:rPr lang="it-IT" altLang="it-IT" sz="1100" dirty="0" err="1">
                <a:latin typeface="Arial" panose="020B0604020202020204" pitchFamily="34" charset="0"/>
              </a:rPr>
              <a:t>StatPearls</a:t>
            </a:r>
            <a:r>
              <a:rPr lang="it-IT" altLang="it-IT" sz="1100" dirty="0">
                <a:latin typeface="Arial" panose="020B0604020202020204" pitchFamily="34" charset="0"/>
              </a:rPr>
              <a:t> Publishing; 2024 </a:t>
            </a:r>
            <a:r>
              <a:rPr lang="it-IT" altLang="it-IT" sz="1100" dirty="0" err="1">
                <a:latin typeface="Arial" panose="020B0604020202020204" pitchFamily="34" charset="0"/>
              </a:rPr>
              <a:t>Jan</a:t>
            </a: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36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signals and their nature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580" y="1578726"/>
            <a:ext cx="11562839" cy="41179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Which are the ECG signals recorded during AVNRT ablation procedure?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[1,2,4]</a:t>
            </a:r>
          </a:p>
          <a:p>
            <a:r>
              <a:rPr lang="en-US" sz="1800" dirty="0"/>
              <a:t>12 leads ECG </a:t>
            </a:r>
          </a:p>
          <a:p>
            <a:r>
              <a:rPr lang="en-US" sz="1800" dirty="0"/>
              <a:t>Mapping electrode signals (Rov trace signals)</a:t>
            </a:r>
          </a:p>
          <a:p>
            <a:r>
              <a:rPr lang="en-US" sz="1800" dirty="0"/>
              <a:t>Coronary Sinus (CS) signal </a:t>
            </a:r>
          </a:p>
          <a:p>
            <a:pPr lvl="1"/>
            <a:r>
              <a:rPr lang="en-US" sz="1400" dirty="0"/>
              <a:t>Measure directly the Atrial Activity</a:t>
            </a:r>
          </a:p>
          <a:p>
            <a:pPr lvl="1"/>
            <a:r>
              <a:rPr lang="en-US" sz="1400" dirty="0"/>
              <a:t>It’s not always used, but it’s recommended </a:t>
            </a:r>
          </a:p>
          <a:p>
            <a:endParaRPr lang="en-US" sz="1400" dirty="0"/>
          </a:p>
          <a:p>
            <a:pPr lvl="1"/>
            <a:endParaRPr lang="en-US" sz="1400" dirty="0"/>
          </a:p>
          <a:p>
            <a:endParaRPr lang="en-US" sz="1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Immagine 6" descr="Immagine che contiene testo, calligrafia, Carattere&#10;&#10;Descrizione generata automaticamente">
            <a:extLst>
              <a:ext uri="{FF2B5EF4-FFF2-40B4-BE49-F238E27FC236}">
                <a16:creationId xmlns:a16="http://schemas.microsoft.com/office/drawing/2014/main" id="{A40ABEFC-61F1-F98A-C4EE-94659B4DE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675" y="2268675"/>
            <a:ext cx="6714744" cy="3603579"/>
          </a:xfrm>
          <a:prstGeom prst="rect">
            <a:avLst/>
          </a:prstGeom>
        </p:spPr>
      </p:pic>
      <p:pic>
        <p:nvPicPr>
          <p:cNvPr id="11" name="Immagine 10" descr="Immagine che contiene linea, diagramma, Parallelo&#10;&#10;Descrizione generata automaticamente">
            <a:extLst>
              <a:ext uri="{FF2B5EF4-FFF2-40B4-BE49-F238E27FC236}">
                <a16:creationId xmlns:a16="http://schemas.microsoft.com/office/drawing/2014/main" id="{3640CE66-B590-75E6-4289-5C618D740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" t="1639" r="7751" b="4854"/>
          <a:stretch/>
        </p:blipFill>
        <p:spPr>
          <a:xfrm>
            <a:off x="5550089" y="2321600"/>
            <a:ext cx="6121021" cy="3497727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E4AE0EBD-F8A4-09CE-6270-F149E8C6402F}"/>
              </a:ext>
            </a:extLst>
          </p:cNvPr>
          <p:cNvGrpSpPr/>
          <p:nvPr/>
        </p:nvGrpSpPr>
        <p:grpSpPr>
          <a:xfrm>
            <a:off x="5162675" y="2268673"/>
            <a:ext cx="5889775" cy="2265476"/>
            <a:chOff x="5162675" y="2268673"/>
            <a:chExt cx="5889775" cy="2265476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1E86E28-73CA-5659-44DA-54462D4D9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675" y="2268673"/>
              <a:ext cx="2573795" cy="2265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863F0D39-E9F5-A75A-61E8-36A0D7CC2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2447"/>
            <a:stretch/>
          </p:blipFill>
          <p:spPr>
            <a:xfrm>
              <a:off x="7970330" y="2268673"/>
              <a:ext cx="3082120" cy="2265476"/>
            </a:xfrm>
            <a:prstGeom prst="rect">
              <a:avLst/>
            </a:prstGeom>
          </p:spPr>
        </p:pic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4267418-9586-0BA4-78BC-2886279BC784}"/>
              </a:ext>
            </a:extLst>
          </p:cNvPr>
          <p:cNvSpPr txBox="1"/>
          <p:nvPr/>
        </p:nvSpPr>
        <p:spPr>
          <a:xfrm>
            <a:off x="498348" y="6431398"/>
            <a:ext cx="107670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/>
              <a:t>4. </a:t>
            </a:r>
            <a:r>
              <a:rPr lang="it-IT" sz="1100" dirty="0" err="1"/>
              <a:t>Budzikowski</a:t>
            </a:r>
            <a:r>
              <a:rPr lang="it-IT" sz="1100" dirty="0"/>
              <a:t>, Adam S., et al. "How to </a:t>
            </a:r>
            <a:r>
              <a:rPr lang="it-IT" sz="1100" dirty="0" err="1"/>
              <a:t>perform</a:t>
            </a:r>
            <a:r>
              <a:rPr lang="it-IT" sz="1100" dirty="0"/>
              <a:t> </a:t>
            </a:r>
            <a:r>
              <a:rPr lang="it-IT" sz="1100" dirty="0" err="1"/>
              <a:t>cryoablation</a:t>
            </a:r>
            <a:r>
              <a:rPr lang="it-IT" sz="1100" dirty="0"/>
              <a:t> for </a:t>
            </a:r>
            <a:r>
              <a:rPr lang="it-IT" sz="1100" dirty="0" err="1"/>
              <a:t>atrioventricular</a:t>
            </a:r>
            <a:r>
              <a:rPr lang="it-IT" sz="1100" dirty="0"/>
              <a:t> </a:t>
            </a:r>
            <a:r>
              <a:rPr lang="it-IT" sz="1100" dirty="0" err="1"/>
              <a:t>nodal</a:t>
            </a:r>
            <a:r>
              <a:rPr lang="it-IT" sz="1100" dirty="0"/>
              <a:t> </a:t>
            </a:r>
            <a:r>
              <a:rPr lang="it-IT" sz="1100" dirty="0" err="1"/>
              <a:t>reentrant</a:t>
            </a:r>
            <a:r>
              <a:rPr lang="it-IT" sz="1100" dirty="0"/>
              <a:t> </a:t>
            </a:r>
            <a:r>
              <a:rPr lang="it-IT" sz="1100" dirty="0" err="1"/>
              <a:t>tachycardia</a:t>
            </a:r>
            <a:r>
              <a:rPr lang="it-IT" sz="1100" dirty="0"/>
              <a:t>." </a:t>
            </a:r>
            <a:r>
              <a:rPr lang="it-IT" sz="1100" dirty="0" err="1"/>
              <a:t>Cardiology</a:t>
            </a:r>
            <a:r>
              <a:rPr lang="it-IT" sz="1100" dirty="0"/>
              <a:t> Journal 14.6 (2007): 597-604.</a:t>
            </a:r>
          </a:p>
        </p:txBody>
      </p:sp>
    </p:spTree>
    <p:extLst>
      <p:ext uri="{BB962C8B-B14F-4D97-AF65-F5344CB8AC3E}">
        <p14:creationId xmlns:p14="http://schemas.microsoft.com/office/powerpoint/2010/main" val="238442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linea, Parallelo, Carattere&#10;&#10;Descrizione generata automaticamente">
            <a:extLst>
              <a:ext uri="{FF2B5EF4-FFF2-40B4-BE49-F238E27FC236}">
                <a16:creationId xmlns:a16="http://schemas.microsoft.com/office/drawing/2014/main" id="{4C1DA1A1-B052-1492-EB14-DA28D7A6B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7" t="40823" r="9083" b="7263"/>
          <a:stretch/>
        </p:blipFill>
        <p:spPr>
          <a:xfrm>
            <a:off x="6096000" y="2181404"/>
            <a:ext cx="5067491" cy="324909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signals and their nature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37" y="1460639"/>
            <a:ext cx="9606660" cy="3651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Which are the ECG signals present into the AVNRT project database?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sz="1400" dirty="0"/>
          </a:p>
          <a:p>
            <a:pPr lvl="1"/>
            <a:endParaRPr lang="en-US" sz="1400" dirty="0"/>
          </a:p>
          <a:p>
            <a:endParaRPr lang="en-US" sz="1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AB3358-C902-A2BD-06F7-20174E468D69}"/>
              </a:ext>
            </a:extLst>
          </p:cNvPr>
          <p:cNvSpPr txBox="1"/>
          <p:nvPr/>
        </p:nvSpPr>
        <p:spPr>
          <a:xfrm>
            <a:off x="274637" y="1841526"/>
            <a:ext cx="3992243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answer is divided in </a:t>
            </a:r>
            <a:r>
              <a:rPr lang="en-US" sz="1600" b="1" dirty="0"/>
              <a:t>two sub answers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Ref trace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Spare traces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Spare Traces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Comparing ECG recordings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[1,2,3] </a:t>
            </a:r>
            <a:r>
              <a:rPr lang="en-US" sz="1600" dirty="0"/>
              <a:t>and the database traces it’s possible hypothesize that spare traces could be: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aVR</a:t>
            </a:r>
            <a:r>
              <a:rPr lang="en-US" sz="1600" dirty="0"/>
              <a:t>, </a:t>
            </a:r>
            <a:r>
              <a:rPr lang="en-US" sz="1600" dirty="0" err="1"/>
              <a:t>aVF</a:t>
            </a:r>
            <a:r>
              <a:rPr lang="en-US" sz="1600" dirty="0"/>
              <a:t>, </a:t>
            </a:r>
            <a:r>
              <a:rPr lang="en-US" sz="1600" dirty="0" err="1"/>
              <a:t>aVL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V1,V2,V3</a:t>
            </a:r>
          </a:p>
          <a:p>
            <a:pPr lvl="1"/>
            <a:r>
              <a:rPr lang="en-US" sz="1100" dirty="0"/>
              <a:t>NB: direct association (i.e., spare1 IS </a:t>
            </a:r>
            <a:r>
              <a:rPr lang="en-US" sz="1100" dirty="0" err="1"/>
              <a:t>aVR</a:t>
            </a:r>
            <a:r>
              <a:rPr lang="en-US" sz="1100" dirty="0"/>
              <a:t>) is hard, aspect that suggest a certain “freedom” in the definition of these traces, maybe connected with the clinician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Ref traces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It’s possible that ref traces are one of: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CS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L1/</a:t>
            </a:r>
            <a:r>
              <a:rPr lang="en-US" sz="1600" dirty="0" err="1"/>
              <a:t>aV</a:t>
            </a:r>
            <a:r>
              <a:rPr lang="en-US" sz="1600" dirty="0"/>
              <a:t> signal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1089B5D-6C70-ADED-14E3-A14B10926333}"/>
              </a:ext>
            </a:extLst>
          </p:cNvPr>
          <p:cNvSpPr txBox="1"/>
          <p:nvPr/>
        </p:nvSpPr>
        <p:spPr>
          <a:xfrm>
            <a:off x="443484" y="6387098"/>
            <a:ext cx="80970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t-IT" sz="1100" dirty="0"/>
              <a:t>3. Manual of Medicine. (n.d.). Retrieved September 7, 2024, from https://manualofmedicine.com/</a:t>
            </a:r>
          </a:p>
        </p:txBody>
      </p:sp>
      <p:pic>
        <p:nvPicPr>
          <p:cNvPr id="16" name="Immagine 15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EBB74EE3-D1F1-6E23-3D0E-7917C2585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210" y="2077854"/>
            <a:ext cx="7086600" cy="389290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7C89B20-ED0B-7405-1FDA-C4628A109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" t="40283" r="6616"/>
          <a:stretch/>
        </p:blipFill>
        <p:spPr>
          <a:xfrm>
            <a:off x="5209552" y="2292505"/>
            <a:ext cx="5671915" cy="3249096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7F011987-0F11-5C88-1F82-2D3293618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5872" y="2077854"/>
            <a:ext cx="7132938" cy="3596952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D6658DE6-8606-7AA5-4822-2FD1DE5A2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t="39479" r="5277"/>
          <a:stretch/>
        </p:blipFill>
        <p:spPr>
          <a:xfrm>
            <a:off x="5209552" y="2118577"/>
            <a:ext cx="6112091" cy="3596952"/>
          </a:xfrm>
          <a:prstGeom prst="rect">
            <a:avLst/>
          </a:prstGeom>
        </p:spPr>
      </p:pic>
      <p:grpSp>
        <p:nvGrpSpPr>
          <p:cNvPr id="48" name="Gruppo 47">
            <a:extLst>
              <a:ext uri="{FF2B5EF4-FFF2-40B4-BE49-F238E27FC236}">
                <a16:creationId xmlns:a16="http://schemas.microsoft.com/office/drawing/2014/main" id="{8FD63B74-C605-B155-2710-EA8B6AD61FFA}"/>
              </a:ext>
            </a:extLst>
          </p:cNvPr>
          <p:cNvGrpSpPr/>
          <p:nvPr/>
        </p:nvGrpSpPr>
        <p:grpSpPr>
          <a:xfrm>
            <a:off x="5112343" y="1844223"/>
            <a:ext cx="6183900" cy="2033798"/>
            <a:chOff x="4894822" y="1906918"/>
            <a:chExt cx="7022540" cy="2158543"/>
          </a:xfrm>
        </p:grpSpPr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9202A4D1-9A50-2A64-F331-03EADCC9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2447"/>
            <a:stretch/>
          </p:blipFill>
          <p:spPr>
            <a:xfrm>
              <a:off x="4894822" y="1923387"/>
              <a:ext cx="2808176" cy="2064117"/>
            </a:xfrm>
            <a:prstGeom prst="rect">
              <a:avLst/>
            </a:prstGeom>
          </p:spPr>
        </p:pic>
        <p:pic>
          <p:nvPicPr>
            <p:cNvPr id="45" name="Immagine 44" descr="Immagine che contiene linea, diagramma, Parallelo&#10;&#10;Descrizione generata automaticamente">
              <a:extLst>
                <a:ext uri="{FF2B5EF4-FFF2-40B4-BE49-F238E27FC236}">
                  <a16:creationId xmlns:a16="http://schemas.microsoft.com/office/drawing/2014/main" id="{B3C62583-A03F-6C70-44AB-E32A89C5B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7" t="1472" r="9081" b="4902"/>
            <a:stretch/>
          </p:blipFill>
          <p:spPr>
            <a:xfrm>
              <a:off x="7702997" y="1906918"/>
              <a:ext cx="4214365" cy="2158543"/>
            </a:xfrm>
            <a:prstGeom prst="rect">
              <a:avLst/>
            </a:prstGeom>
          </p:spPr>
        </p:pic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0AACAC5E-D107-63A4-1E27-8ADF0FF23791}"/>
              </a:ext>
            </a:extLst>
          </p:cNvPr>
          <p:cNvGrpSpPr/>
          <p:nvPr/>
        </p:nvGrpSpPr>
        <p:grpSpPr>
          <a:xfrm>
            <a:off x="5746936" y="3804167"/>
            <a:ext cx="5671916" cy="2320084"/>
            <a:chOff x="5663680" y="3987504"/>
            <a:chExt cx="6239035" cy="2132284"/>
          </a:xfrm>
        </p:grpSpPr>
        <p:pic>
          <p:nvPicPr>
            <p:cNvPr id="47" name="Immagine 46" descr="Immagine che contiene diagramma, linea, schizzo&#10;&#10;Descrizione generata automaticamente">
              <a:extLst>
                <a:ext uri="{FF2B5EF4-FFF2-40B4-BE49-F238E27FC236}">
                  <a16:creationId xmlns:a16="http://schemas.microsoft.com/office/drawing/2014/main" id="{6825BB4B-399C-FFA6-4E11-6EF41D28A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" t="1920" r="8776" b="4902"/>
            <a:stretch/>
          </p:blipFill>
          <p:spPr>
            <a:xfrm>
              <a:off x="7837714" y="4052257"/>
              <a:ext cx="4065001" cy="2067531"/>
            </a:xfrm>
            <a:prstGeom prst="rect">
              <a:avLst/>
            </a:prstGeom>
          </p:spPr>
        </p:pic>
        <p:pic>
          <p:nvPicPr>
            <p:cNvPr id="52" name="Immagine 51" descr="Immagine che contiene testo, Carattere, calligrafia, linea&#10;&#10;Descrizione generata automaticamente">
              <a:extLst>
                <a:ext uri="{FF2B5EF4-FFF2-40B4-BE49-F238E27FC236}">
                  <a16:creationId xmlns:a16="http://schemas.microsoft.com/office/drawing/2014/main" id="{0F72DFFA-5F3D-65E8-269B-96418512C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735" b="77746"/>
            <a:stretch/>
          </p:blipFill>
          <p:spPr>
            <a:xfrm>
              <a:off x="5663681" y="3987504"/>
              <a:ext cx="2141595" cy="1050292"/>
            </a:xfrm>
            <a:prstGeom prst="rect">
              <a:avLst/>
            </a:prstGeom>
          </p:spPr>
        </p:pic>
        <p:pic>
          <p:nvPicPr>
            <p:cNvPr id="53" name="Immagine 52" descr="Immagine che contiene testo, Carattere, calligrafia, linea&#10;&#10;Descrizione generata automaticamente">
              <a:extLst>
                <a:ext uri="{FF2B5EF4-FFF2-40B4-BE49-F238E27FC236}">
                  <a16:creationId xmlns:a16="http://schemas.microsoft.com/office/drawing/2014/main" id="{06D06A47-B339-84DF-A437-B0A1E01A8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27" t="26887" r="52408" b="50859"/>
            <a:stretch/>
          </p:blipFill>
          <p:spPr>
            <a:xfrm>
              <a:off x="5663680" y="5046225"/>
              <a:ext cx="2141595" cy="10502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019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origin of Ref trace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41" y="1487286"/>
            <a:ext cx="4174487" cy="41179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The previous observation is supported not only by similarities with external examples, but even by the database signals themselves:</a:t>
            </a:r>
          </a:p>
          <a:p>
            <a:r>
              <a:rPr lang="en-US" sz="1600" dirty="0"/>
              <a:t>When </a:t>
            </a:r>
            <a:r>
              <a:rPr lang="en-US" sz="1600" b="1" dirty="0"/>
              <a:t>Ref trace</a:t>
            </a:r>
            <a:r>
              <a:rPr lang="en-US" sz="1600" dirty="0"/>
              <a:t> seems to be a </a:t>
            </a:r>
            <a:r>
              <a:rPr lang="en-US" sz="1600" b="1" dirty="0"/>
              <a:t>CS signal,</a:t>
            </a:r>
            <a:r>
              <a:rPr lang="en-US" sz="1600" dirty="0"/>
              <a:t> spare traces QRS are aligned, and </a:t>
            </a:r>
            <a:r>
              <a:rPr lang="en-US" sz="1600" b="1" dirty="0"/>
              <a:t>P waves</a:t>
            </a:r>
            <a:r>
              <a:rPr lang="en-US" sz="1600" dirty="0"/>
              <a:t> are </a:t>
            </a:r>
            <a:r>
              <a:rPr lang="en-US" sz="1600" b="1" dirty="0"/>
              <a:t>aligned</a:t>
            </a:r>
            <a:r>
              <a:rPr lang="en-US" sz="1600" dirty="0"/>
              <a:t> with the </a:t>
            </a:r>
            <a:r>
              <a:rPr lang="en-US" sz="1600" b="1" dirty="0"/>
              <a:t>CS</a:t>
            </a:r>
            <a:r>
              <a:rPr lang="en-US" sz="1600" dirty="0"/>
              <a:t> signal as expect. Thus, Rov trace is simply interpretable</a:t>
            </a:r>
          </a:p>
          <a:p>
            <a:r>
              <a:rPr lang="en-US" sz="1600" dirty="0"/>
              <a:t>When </a:t>
            </a:r>
            <a:r>
              <a:rPr lang="en-US" sz="1600" b="1" dirty="0"/>
              <a:t>Ref trace</a:t>
            </a:r>
            <a:r>
              <a:rPr lang="en-US" sz="1600" dirty="0"/>
              <a:t> seems to be a </a:t>
            </a:r>
            <a:r>
              <a:rPr lang="en-US" sz="1600" b="1" dirty="0"/>
              <a:t>signal of another nature</a:t>
            </a:r>
            <a:r>
              <a:rPr lang="en-US" sz="1600" dirty="0"/>
              <a:t>, </a:t>
            </a:r>
            <a:r>
              <a:rPr lang="en-US" sz="1600" b="1" dirty="0"/>
              <a:t>QRS</a:t>
            </a:r>
            <a:r>
              <a:rPr lang="en-US" sz="1600" dirty="0"/>
              <a:t> of </a:t>
            </a:r>
            <a:r>
              <a:rPr lang="en-US" sz="1600" b="1" dirty="0"/>
              <a:t>ref</a:t>
            </a:r>
            <a:r>
              <a:rPr lang="en-US" sz="1600" dirty="0"/>
              <a:t> trace and </a:t>
            </a:r>
            <a:r>
              <a:rPr lang="en-US" sz="1600" b="1" dirty="0"/>
              <a:t>spare</a:t>
            </a:r>
            <a:r>
              <a:rPr lang="en-US" sz="1600" dirty="0"/>
              <a:t> traces are </a:t>
            </a:r>
            <a:r>
              <a:rPr lang="en-US" sz="1600" b="1" dirty="0"/>
              <a:t>aligned</a:t>
            </a:r>
            <a:r>
              <a:rPr lang="en-US" sz="1600" dirty="0"/>
              <a:t>. Even in this case, Rov trace interpretation follows straightforward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In conclusion, whatever strategy of alignment should consider these observations.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Immagine 7" descr="Immagine che contiene testo, linea, Parallelo, Carattere&#10;&#10;Descrizione generata automaticamente">
            <a:extLst>
              <a:ext uri="{FF2B5EF4-FFF2-40B4-BE49-F238E27FC236}">
                <a16:creationId xmlns:a16="http://schemas.microsoft.com/office/drawing/2014/main" id="{0E2401B2-CDBB-E8AA-181D-EE228909A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4263" r="8940" b="5057"/>
          <a:stretch/>
        </p:blipFill>
        <p:spPr>
          <a:xfrm>
            <a:off x="4453128" y="1612746"/>
            <a:ext cx="7633252" cy="4354233"/>
          </a:xfrm>
          <a:prstGeom prst="rect">
            <a:avLst/>
          </a:prstGeom>
        </p:spPr>
      </p:pic>
      <p:pic>
        <p:nvPicPr>
          <p:cNvPr id="10" name="Immagine 9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931C9043-2DFC-D442-5588-F62465078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0" t="5850" r="9021" b="7917"/>
          <a:stretch/>
        </p:blipFill>
        <p:spPr>
          <a:xfrm>
            <a:off x="4453128" y="1703237"/>
            <a:ext cx="7633253" cy="41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10515600" cy="472251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Corrections on previous declaration on data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Understanding signals and their nature.</a:t>
            </a:r>
          </a:p>
          <a:p>
            <a:r>
              <a:rPr lang="en-US" sz="2000" dirty="0"/>
              <a:t>Necessity of alignment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QRS detection: Pam-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Tompinks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algorithm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1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2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Traces alignment: strategy 3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  <a:p>
            <a:pPr lvl="1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62010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3056</Words>
  <Application>Microsoft Office PowerPoint</Application>
  <PresentationFormat>Widescreen</PresentationFormat>
  <Paragraphs>444</Paragraphs>
  <Slides>29</Slides>
  <Notes>28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5" baseType="lpstr">
      <vt:lpstr>Aptos</vt:lpstr>
      <vt:lpstr>Arial</vt:lpstr>
      <vt:lpstr>Calibri</vt:lpstr>
      <vt:lpstr>Cambria Math</vt:lpstr>
      <vt:lpstr>WarnockPro-Light</vt:lpstr>
      <vt:lpstr>1_Tema di Office</vt:lpstr>
      <vt:lpstr>Presentazione standard di PowerPoint</vt:lpstr>
      <vt:lpstr>Outline </vt:lpstr>
      <vt:lpstr>Outline </vt:lpstr>
      <vt:lpstr>Spare1 trace ≠ Reference trace</vt:lpstr>
      <vt:lpstr>Understanding signals and their nature</vt:lpstr>
      <vt:lpstr>Understanding signals and their nature</vt:lpstr>
      <vt:lpstr>Understanding signals and their nature</vt:lpstr>
      <vt:lpstr>On the origin of Ref trace</vt:lpstr>
      <vt:lpstr>Outline </vt:lpstr>
      <vt:lpstr>Necessity of Alignment</vt:lpstr>
      <vt:lpstr>Pseudo-code strategy</vt:lpstr>
      <vt:lpstr>Base trace and control trace</vt:lpstr>
      <vt:lpstr>Outline </vt:lpstr>
      <vt:lpstr>Pam-Tompkins algorithm</vt:lpstr>
      <vt:lpstr>Outline </vt:lpstr>
      <vt:lpstr>Traces alignment: strategy 1</vt:lpstr>
      <vt:lpstr>Strategy 1: results</vt:lpstr>
      <vt:lpstr>Strategy 1: understanding misleading results</vt:lpstr>
      <vt:lpstr>Outline </vt:lpstr>
      <vt:lpstr>Traces alignment: strategy 2</vt:lpstr>
      <vt:lpstr>Strategy 2: results</vt:lpstr>
      <vt:lpstr>Outline </vt:lpstr>
      <vt:lpstr>Traces alignment: strategy 3</vt:lpstr>
      <vt:lpstr>Strategy 3: results</vt:lpstr>
      <vt:lpstr>Strategy 3: why not use spare 2 or 3?</vt:lpstr>
      <vt:lpstr>Further comments and observations</vt:lpstr>
      <vt:lpstr>Outline 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31</cp:revision>
  <dcterms:created xsi:type="dcterms:W3CDTF">2024-05-22T12:11:36Z</dcterms:created>
  <dcterms:modified xsi:type="dcterms:W3CDTF">2024-09-11T12:44:48Z</dcterms:modified>
</cp:coreProperties>
</file>